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8" r:id="rId2"/>
    <p:sldId id="264" r:id="rId3"/>
    <p:sldId id="276" r:id="rId4"/>
    <p:sldId id="334" r:id="rId5"/>
    <p:sldId id="336" r:id="rId6"/>
    <p:sldId id="341" r:id="rId7"/>
    <p:sldId id="342" r:id="rId8"/>
    <p:sldId id="338" r:id="rId9"/>
    <p:sldId id="339" r:id="rId10"/>
    <p:sldId id="340" r:id="rId11"/>
    <p:sldId id="344" r:id="rId12"/>
    <p:sldId id="279" r:id="rId13"/>
    <p:sldId id="280" r:id="rId14"/>
    <p:sldId id="309" r:id="rId15"/>
    <p:sldId id="346" r:id="rId16"/>
    <p:sldId id="343" r:id="rId17"/>
    <p:sldId id="345" r:id="rId18"/>
    <p:sldId id="281" r:id="rId19"/>
    <p:sldId id="330" r:id="rId20"/>
    <p:sldId id="332" r:id="rId21"/>
    <p:sldId id="333" r:id="rId22"/>
    <p:sldId id="326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71" autoAdjust="0"/>
  </p:normalViewPr>
  <p:slideViewPr>
    <p:cSldViewPr>
      <p:cViewPr>
        <p:scale>
          <a:sx n="87" d="100"/>
          <a:sy n="87" d="100"/>
        </p:scale>
        <p:origin x="-87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342B673-DF9B-411E-91C0-F59887EFA1B5}" type="datetimeFigureOut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A38872D-D522-46EB-9F21-88E033C8D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912649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B98DB-C8A7-4DC7-8F39-F944E84DD8A9}" type="datetime1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MOT/IM Team Five - Polytechnic Institute of NYU - Organization Behavior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837E5-90E8-45F6-829D-E93A4E79C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09336524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30978-041E-4415-9F8E-ADCAABD6C03A}" type="datetime1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MOT/IM Team Five - Polytechnic Institute of NYU - Organization Behavior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73898-369C-4660-A221-AE2D82FCE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379130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44D1E-B907-407D-97C3-7652D73BE53D}" type="datetime1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MOT/IM Team Five - Polytechnic Institute of NYU - Organization Behavior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9CFF5-9CB5-467B-837D-50280E161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1489721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0E52D-65A8-4E67-9E12-BCE3D6B7745F}" type="datetime1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MOT/IM Team Five - Polytechnic Institute of NYU - Organization Behavior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75EE6-3552-468E-BB1C-E9471431CA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9055899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85543-7FAC-4604-B717-E6D28E668E80}" type="datetime1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MOT/IM Team Five - Polytechnic Institute of NYU - Organization Behavior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16535-0C03-4CA7-B9EA-B88F4F3FE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72567166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003F6-5320-4913-A7EB-B1B0133009B8}" type="datetime1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MOT/IM Team Five - Polytechnic Institute of NYU - Organization Behavior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A900F-ABA8-48E3-9A1C-38CB85010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9429030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6555B-F327-4251-824B-16E44F6D6F10}" type="datetime1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MOT/IM Team Five - Polytechnic Institute of NYU - Organization Behavior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ADE42-A7E1-4F17-9A2C-E1D15D2F5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7204487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27542-3C60-494D-A536-A5BAB4BEBEAA}" type="datetime1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MOT/IM Team Five - Polytechnic Institute of NYU - Organization Behavior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B6611-A3D3-44A2-882D-BB253E680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728148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C3AD7-73D9-4C90-ABAE-B7AD616BE7B9}" type="datetime1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MOT/IM Team Five - Polytechnic Institute of NYU - Organization Behavior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6E846-AA73-488F-AAB8-FF1FFCE6F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531690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0E720-621D-4E7A-820B-110A50F1379B}" type="datetime1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MOT/IM Team Five - Polytechnic Institute of NYU - Organization Behavior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5D62B-E4C3-4DB5-ADA0-2D86A57CC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327649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1A26D-63B0-4C64-A785-2D4F96C28DB9}" type="datetime1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MOT/IM Team Five - Polytechnic Institute of NYU - Organization Behavior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2B4D0-3BE7-4170-B969-5EFB56394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8587961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D14EA9-3C5B-4A05-B927-05A1F808C320}" type="datetime1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MOT/IM Team Five - Polytechnic Institute of NYU - Organization Behavior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421B36-FBBB-4EF6-ABCE-D65E182BA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file:///C:\Documents%20and%20Settings\Owner\Desktop\Sierra%20Leone%20Pres-Prep\Sierra%20Leone%20President%20SIERRA%20RUTILE%20MINES%20REOPENS_files\animflagdark.gif" TargetMode="External"/><Relationship Id="rId5" Type="http://schemas.openxmlformats.org/officeDocument/2006/relationships/image" Target="../media/image3.gif"/><Relationship Id="rId4" Type="http://schemas.openxmlformats.org/officeDocument/2006/relationships/hyperlink" Target="http://www.statehouse-sl.org/anthem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ehouse-sl.org/anthem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file:///C:\Documents%20and%20Settings\Owner\Desktop\Sierra%20Leone%20Pres-Prep\Sierra%20Leone%20President%20SIERRA%20RUTILE%20MINES%20REOPENS_files\animflagdark.gif" TargetMode="External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ehouse-sl.org/anthem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file:///C:\Documents%20and%20Settings\Owner\Desktop\Sierra%20Leone%20Pres-Prep\Sierra%20Leone%20President%20SIERRA%20RUTILE%20MINES%20REOPENS_files\animflagdark.gif" TargetMode="External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ehouse-sl.org/anthem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file:///C:\Documents%20and%20Settings\Owner\Desktop\Sierra%20Leone%20Pres-Prep\Sierra%20Leone%20President%20SIERRA%20RUTILE%20MINES%20REOPENS_files\animflagdark.gif" TargetMode="External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ehouse-sl.org/anthem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file:///C:\Documents%20and%20Settings\Owner\Desktop\Sierra%20Leone%20Pres-Prep\Sierra%20Leone%20President%20SIERRA%20RUTILE%20MINES%20REOPENS_files\animflagdark.gif" TargetMode="External"/><Relationship Id="rId4" Type="http://schemas.openxmlformats.org/officeDocument/2006/relationships/image" Target="../media/image3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ehouse-sl.org/anthem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file:///C:\Documents%20and%20Settings\Owner\Desktop\Sierra%20Leone%20Pres-Prep\Sierra%20Leone%20President%20SIERRA%20RUTILE%20MINES%20REOPENS_files\animflagdark.gif" TargetMode="External"/><Relationship Id="rId4" Type="http://schemas.openxmlformats.org/officeDocument/2006/relationships/image" Target="../media/image3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ehouse-sl.org/anthem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file:///C:\Documents%20and%20Settings\Owner\Desktop\Sierra%20Leone%20Pres-Prep\Sierra%20Leone%20President%20SIERRA%20RUTILE%20MINES%20REOPENS_files\animflagdark.gif" TargetMode="External"/><Relationship Id="rId4" Type="http://schemas.openxmlformats.org/officeDocument/2006/relationships/image" Target="../media/image3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ehouse-sl.org/anthem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file:///C:\Documents%20and%20Settings\Owner\Desktop\Sierra%20Leone%20Pres-Prep\Sierra%20Leone%20President%20SIERRA%20RUTILE%20MINES%20REOPENS_files\animflagdark.gif" TargetMode="External"/><Relationship Id="rId4" Type="http://schemas.openxmlformats.org/officeDocument/2006/relationships/image" Target="../media/image3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ehouse-sl.org/anthem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file:///C:\Documents%20and%20Settings\Owner\Desktop\Sierra%20Leone%20Pres-Prep\Sierra%20Leone%20President%20SIERRA%20RUTILE%20MINES%20REOPENS_files\animflagdark.gif" TargetMode="External"/><Relationship Id="rId4" Type="http://schemas.openxmlformats.org/officeDocument/2006/relationships/image" Target="../media/image3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ehouse-sl.org/anthem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file:///C:\Documents%20and%20Settings\Owner\Desktop\Sierra%20Leone%20Pres-Prep\Sierra%20Leone%20President%20SIERRA%20RUTILE%20MINES%20REOPENS_files\animflagdark.gif" TargetMode="External"/><Relationship Id="rId4" Type="http://schemas.openxmlformats.org/officeDocument/2006/relationships/image" Target="../media/image3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ehouse-sl.org/anthem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file:///C:\Documents%20and%20Settings\Owner\Desktop\Sierra%20Leone%20Pres-Prep\Sierra%20Leone%20President%20SIERRA%20RUTILE%20MINES%20REOPENS_files\animflagdark.gif" TargetMode="Externa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ehouse-sl.org/anthem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file:///C:\Documents%20and%20Settings\Owner\Desktop\Sierra%20Leone%20Pres-Prep\Sierra%20Leone%20President%20SIERRA%20RUTILE%20MINES%20REOPENS_files\animflagdark.gif" TargetMode="External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ehouse-sl.org/anthem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file:///C:\Documents%20and%20Settings\Owner\Desktop\Sierra%20Leone%20Pres-Prep\Sierra%20Leone%20President%20SIERRA%20RUTILE%20MINES%20REOPENS_files\animflagdark.gif" TargetMode="External"/><Relationship Id="rId4" Type="http://schemas.openxmlformats.org/officeDocument/2006/relationships/image" Target="../media/image3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ehouse-sl.org/anthem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file:///C:\Documents%20and%20Settings\Owner\Desktop\Sierra%20Leone%20Pres-Prep\Sierra%20Leone%20President%20SIERRA%20RUTILE%20MINES%20REOPENS_files\animflagdark.gif" TargetMode="External"/><Relationship Id="rId4" Type="http://schemas.openxmlformats.org/officeDocument/2006/relationships/image" Target="../media/image3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ehouse-sl.org/anthem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file:///C:\Documents%20and%20Settings\Owner\Desktop\Sierra%20Leone%20Pres-Prep\Sierra%20Leone%20President%20SIERRA%20RUTILE%20MINES%20REOPENS_files\animflagdark.gif" TargetMode="Externa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ehouse-sl.org/anthem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file:///C:\Documents%20and%20Settings\Owner\Desktop\Sierra%20Leone%20Pres-Prep\Sierra%20Leone%20President%20SIERRA%20RUTILE%20MINES%20REOPENS_files\animflagdark.gif" TargetMode="Externa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ehouse-sl.org/anthem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file:///C:\Documents%20and%20Settings\Owner\Desktop\Sierra%20Leone%20Pres-Prep\Sierra%20Leone%20President%20SIERRA%20RUTILE%20MINES%20REOPENS_files\animflagdark.gif" TargetMode="Externa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ehouse-sl.org/anthem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file:///C:\Documents%20and%20Settings\Owner\Desktop\Sierra%20Leone%20Pres-Prep\Sierra%20Leone%20President%20SIERRA%20RUTILE%20MINES%20REOPENS_files\animflagdark.gif" TargetMode="Externa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ehouse-sl.org/anthem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file:///C:\Documents%20and%20Settings\Owner\Desktop\Sierra%20Leone%20Pres-Prep\Sierra%20Leone%20President%20SIERRA%20RUTILE%20MINES%20REOPENS_files\animflagdark.gif" TargetMode="Externa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ehouse-sl.org/anthem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file:///C:\Documents%20and%20Settings\Owner\Desktop\Sierra%20Leone%20Pres-Prep\Sierra%20Leone%20President%20SIERRA%20RUTILE%20MINES%20REOPENS_files\animflagdark.gif" TargetMode="Externa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ehouse-sl.org/anthem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file:///C:\Documents%20and%20Settings\Owner\Desktop\Sierra%20Leone%20Pres-Prep\Sierra%20Leone%20President%20SIERRA%20RUTILE%20MINES%20REOPENS_files\animflagdark.gif" TargetMode="Externa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ehouse-sl.org/anthem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file:///C:\Documents%20and%20Settings\Owner\Desktop\Sierra%20Leone%20Pres-Prep\Sierra%20Leone%20President%20SIERRA%20RUTILE%20MINES%20REOPENS_files\animflagdark.gif" TargetMode="Externa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9144000" cy="3429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nip Diagonal Corner Rectangle 4"/>
          <p:cNvSpPr/>
          <p:nvPr/>
        </p:nvSpPr>
        <p:spPr>
          <a:xfrm>
            <a:off x="0" y="865272"/>
            <a:ext cx="9144000" cy="5078328"/>
          </a:xfrm>
          <a:prstGeom prst="snip2Diag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>
          <a:xfrm>
            <a:off x="11113" y="44450"/>
            <a:ext cx="9082087" cy="1171575"/>
          </a:xfrm>
          <a:prstGeom prst="rect">
            <a:avLst/>
          </a:prstGeom>
          <a:ln/>
        </p:spPr>
        <p:txBody>
          <a:bodyPr anchor="ctr">
            <a:normAutofit/>
          </a:bodyPr>
          <a:lstStyle/>
          <a:p>
            <a:pPr marL="431800" indent="-323850" algn="ctr" fontAlgn="auto">
              <a:spcAft>
                <a:spcPts val="1425"/>
              </a:spcAft>
              <a:buClr>
                <a:srgbClr val="FF6309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fi-FI" sz="3200" b="1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1113" y="1417638"/>
            <a:ext cx="9070975" cy="4899025"/>
          </a:xfrm>
          <a:prstGeom prst="rect">
            <a:avLst/>
          </a:prstGeom>
          <a:ln/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fi-FI" sz="28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2061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5992813"/>
            <a:ext cx="9096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4363" y="5992813"/>
            <a:ext cx="9096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1" y="1143000"/>
            <a:ext cx="1905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4" name="TextBox 6"/>
          <p:cNvSpPr txBox="1">
            <a:spLocks noChangeArrowheads="1"/>
          </p:cNvSpPr>
          <p:nvPr/>
        </p:nvSpPr>
        <p:spPr bwMode="auto">
          <a:xfrm>
            <a:off x="1135063" y="6040438"/>
            <a:ext cx="6934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2066" name="TextBox 16"/>
          <p:cNvSpPr txBox="1">
            <a:spLocks noChangeArrowheads="1"/>
          </p:cNvSpPr>
          <p:nvPr/>
        </p:nvSpPr>
        <p:spPr bwMode="auto">
          <a:xfrm>
            <a:off x="152400" y="2895601"/>
            <a:ext cx="8991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b="1" dirty="0" smtClean="0">
                <a:solidFill>
                  <a:srgbClr val="7030A0"/>
                </a:solidFill>
                <a:latin typeface="Century Gothic" pitchFamily="34" charset="0"/>
              </a:rPr>
              <a:t>PERFORMANCE APPRAISAL IN THE SIERRA LEONE CIVIL SERVICE </a:t>
            </a:r>
          </a:p>
          <a:p>
            <a:pPr algn="ctr" eaLnBrk="1" hangingPunct="1"/>
            <a:endParaRPr lang="en-US" b="1" dirty="0" smtClean="0">
              <a:solidFill>
                <a:srgbClr val="7030A0"/>
              </a:solidFill>
              <a:latin typeface="Century Gothic" pitchFamily="34" charset="0"/>
            </a:endParaRPr>
          </a:p>
          <a:p>
            <a:pPr algn="ctr" eaLnBrk="1" hangingPunct="1"/>
            <a:endParaRPr lang="en-US" b="1" dirty="0" smtClean="0">
              <a:solidFill>
                <a:srgbClr val="7030A0"/>
              </a:solidFill>
              <a:latin typeface="Century Gothic" pitchFamily="34" charset="0"/>
            </a:endParaRPr>
          </a:p>
          <a:p>
            <a:pPr algn="ctr" eaLnBrk="1" hangingPunct="1"/>
            <a:r>
              <a:rPr lang="en-US" b="1" dirty="0" smtClean="0">
                <a:solidFill>
                  <a:srgbClr val="7030A0"/>
                </a:solidFill>
                <a:latin typeface="Century Gothic" pitchFamily="34" charset="0"/>
              </a:rPr>
              <a:t>PRESENTER: DAVID WS BANYA</a:t>
            </a:r>
          </a:p>
          <a:p>
            <a:pPr algn="ctr" eaLnBrk="1" hangingPunct="1"/>
            <a:endParaRPr lang="en-US" b="1" dirty="0" smtClean="0">
              <a:solidFill>
                <a:srgbClr val="7030A0"/>
              </a:solidFill>
              <a:latin typeface="Century Gothic" pitchFamily="34" charset="0"/>
            </a:endParaRPr>
          </a:p>
          <a:p>
            <a:pPr algn="ctr" eaLnBrk="1" hangingPunct="1"/>
            <a:r>
              <a:rPr lang="en-US" b="1" dirty="0" smtClean="0">
                <a:solidFill>
                  <a:srgbClr val="7030A0"/>
                </a:solidFill>
                <a:latin typeface="Century Gothic" pitchFamily="34" charset="0"/>
              </a:rPr>
              <a:t>DIRECTOR PERFORMANCE MANAGEMENT – HRMO</a:t>
            </a:r>
          </a:p>
          <a:p>
            <a:pPr algn="ctr" eaLnBrk="1" hangingPunct="1"/>
            <a:endParaRPr lang="en-US" b="1" dirty="0" smtClean="0">
              <a:solidFill>
                <a:srgbClr val="7030A0"/>
              </a:solidFill>
              <a:latin typeface="Century Gothic" pitchFamily="34" charset="0"/>
            </a:endParaRPr>
          </a:p>
          <a:p>
            <a:pPr algn="ctr" eaLnBrk="1" hangingPunct="1"/>
            <a:r>
              <a:rPr lang="en-US" b="1" dirty="0" smtClean="0">
                <a:solidFill>
                  <a:srgbClr val="7030A0"/>
                </a:solidFill>
                <a:latin typeface="Century Gothic" pitchFamily="34" charset="0"/>
              </a:rPr>
              <a:t> </a:t>
            </a:r>
            <a:endParaRPr lang="en-US" b="1" dirty="0">
              <a:solidFill>
                <a:srgbClr val="7030A0"/>
              </a:solidFill>
              <a:latin typeface="Century Gothic" pitchFamily="34" charset="0"/>
            </a:endParaRPr>
          </a:p>
        </p:txBody>
      </p:sp>
      <p:pic>
        <p:nvPicPr>
          <p:cNvPr id="2068" name="Picture 2" descr="Sierra Leone National Anthem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r:link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76200"/>
            <a:ext cx="106362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9" name="Picture 2" descr="Sierra Leone National Anthem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r:link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76200"/>
            <a:ext cx="106362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9144000" cy="3429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nip Diagonal Corner Rectangle 4"/>
          <p:cNvSpPr/>
          <p:nvPr/>
        </p:nvSpPr>
        <p:spPr>
          <a:xfrm>
            <a:off x="0" y="889836"/>
            <a:ext cx="9144000" cy="5078328"/>
          </a:xfrm>
          <a:prstGeom prst="snip2Diag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>
          <a:xfrm>
            <a:off x="11113" y="44450"/>
            <a:ext cx="9082087" cy="1171575"/>
          </a:xfrm>
          <a:prstGeom prst="rect">
            <a:avLst/>
          </a:prstGeom>
          <a:ln/>
        </p:spPr>
        <p:txBody>
          <a:bodyPr anchor="ctr">
            <a:normAutofit/>
          </a:bodyPr>
          <a:lstStyle/>
          <a:p>
            <a:pPr marL="431800" indent="-323850" algn="ctr" fontAlgn="auto">
              <a:spcAft>
                <a:spcPts val="1425"/>
              </a:spcAft>
              <a:buClr>
                <a:srgbClr val="FF6309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fi-FI" sz="3200" b="1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1113" y="1417638"/>
            <a:ext cx="9070975" cy="4899025"/>
          </a:xfrm>
          <a:prstGeom prst="rect">
            <a:avLst/>
          </a:prstGeom>
          <a:ln/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fi-FI" sz="28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8205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5992813"/>
            <a:ext cx="9096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6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4363" y="5992813"/>
            <a:ext cx="9096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10" name="Rectangle 13"/>
          <p:cNvSpPr>
            <a:spLocks noChangeArrowheads="1"/>
          </p:cNvSpPr>
          <p:nvPr/>
        </p:nvSpPr>
        <p:spPr bwMode="auto">
          <a:xfrm>
            <a:off x="381000" y="838200"/>
            <a:ext cx="8610600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PRE-CONDITIONS OF THE NEW APPRAISAL SYSTEM </a:t>
            </a:r>
          </a:p>
          <a:p>
            <a:pPr algn="ctr">
              <a:lnSpc>
                <a:spcPct val="150000"/>
              </a:lnSpc>
            </a:pPr>
            <a:endParaRPr lang="fr-FR" sz="800" b="1" baseline="30000" dirty="0" smtClean="0">
              <a:solidFill>
                <a:srgbClr val="00B0F0"/>
              </a:solidFill>
              <a:latin typeface="Century Gothic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dirty="0" smtClean="0">
                <a:latin typeface="Century Gothic" pitchFamily="34" charset="0"/>
              </a:rPr>
              <a:t> Development of clear job descriptions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dirty="0" smtClean="0">
                <a:latin typeface="Century Gothic" pitchFamily="34" charset="0"/>
              </a:rPr>
              <a:t> Competitive recruitment of staff of the Ministries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dirty="0" smtClean="0">
                <a:latin typeface="Century Gothic" pitchFamily="34" charset="0"/>
              </a:rPr>
              <a:t> Negotiating performance targets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dirty="0" smtClean="0">
                <a:latin typeface="Century Gothic" pitchFamily="34" charset="0"/>
              </a:rPr>
              <a:t> Conducting regular performance discussions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dirty="0" smtClean="0">
                <a:latin typeface="Century Gothic" pitchFamily="34" charset="0"/>
              </a:rPr>
              <a:t> Administrating appropriate rewards and sanctions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dirty="0" smtClean="0">
                <a:latin typeface="Century Gothic" pitchFamily="34" charset="0"/>
              </a:rPr>
              <a:t> Providing relevant training opportinities for civil servants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dirty="0" smtClean="0">
                <a:latin typeface="Century Gothic" pitchFamily="34" charset="0"/>
              </a:rPr>
              <a:t> Timely availability of resources to aid performance </a:t>
            </a:r>
          </a:p>
          <a:p>
            <a:pPr>
              <a:lnSpc>
                <a:spcPct val="150000"/>
              </a:lnSpc>
            </a:pPr>
            <a:endParaRPr lang="fr-FR" sz="2000" dirty="0" smtClean="0">
              <a:latin typeface="Century Gothic" pitchFamily="34" charset="0"/>
            </a:endParaRPr>
          </a:p>
          <a:p>
            <a:pPr>
              <a:lnSpc>
                <a:spcPct val="150000"/>
              </a:lnSpc>
            </a:pPr>
            <a:endParaRPr lang="fr-FR" sz="2000" baseline="30000" dirty="0" smtClean="0">
              <a:latin typeface="Century Gothic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2800" b="1" baseline="30000" dirty="0" smtClean="0">
                <a:latin typeface="Century Gothic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endParaRPr lang="fr-FR" sz="2800" b="1" baseline="30000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8211" name="Picture 2" descr="Sierra Leone National Anthem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r:link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575" y="76200"/>
            <a:ext cx="106362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2" name="Picture 2" descr="Sierra Leone National Anthem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r:link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" y="76200"/>
            <a:ext cx="106362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9144000" cy="3429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nip Diagonal Corner Rectangle 4"/>
          <p:cNvSpPr/>
          <p:nvPr/>
        </p:nvSpPr>
        <p:spPr>
          <a:xfrm>
            <a:off x="0" y="889836"/>
            <a:ext cx="9144000" cy="5078328"/>
          </a:xfrm>
          <a:prstGeom prst="snip2Diag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>
          <a:xfrm>
            <a:off x="11113" y="44450"/>
            <a:ext cx="9082087" cy="1171575"/>
          </a:xfrm>
          <a:prstGeom prst="rect">
            <a:avLst/>
          </a:prstGeom>
          <a:ln/>
        </p:spPr>
        <p:txBody>
          <a:bodyPr anchor="ctr">
            <a:normAutofit/>
          </a:bodyPr>
          <a:lstStyle/>
          <a:p>
            <a:pPr marL="431800" indent="-323850" algn="ctr" fontAlgn="auto">
              <a:spcAft>
                <a:spcPts val="1425"/>
              </a:spcAft>
              <a:buClr>
                <a:srgbClr val="FF6309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fi-FI" sz="3200" b="1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1113" y="1417638"/>
            <a:ext cx="9070975" cy="4899025"/>
          </a:xfrm>
          <a:prstGeom prst="rect">
            <a:avLst/>
          </a:prstGeom>
          <a:ln/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fi-FI" sz="28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0253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5992813"/>
            <a:ext cx="9096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4363" y="5992813"/>
            <a:ext cx="9096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466725" y="1371600"/>
            <a:ext cx="8110538" cy="40010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47663" algn="l"/>
              </a:tabLst>
              <a:defRPr/>
            </a:pPr>
            <a:r>
              <a:rPr lang="en-US" sz="2000" b="1" kern="0" dirty="0" smtClean="0">
                <a:solidFill>
                  <a:srgbClr val="7030A0"/>
                </a:solidFill>
                <a:latin typeface="Century Gothic" pitchFamily="34" charset="0"/>
              </a:rPr>
              <a:t>STRUCTURE OF THE CIVIL SERVICE FOR IMPLEMENTATION OF IPAS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tabLst>
                <a:tab pos="347663" algn="l"/>
              </a:tabLst>
              <a:defRPr/>
            </a:pPr>
            <a:r>
              <a:rPr lang="en-US" sz="2000" kern="0" dirty="0" smtClean="0">
                <a:latin typeface="Century Gothic" pitchFamily="34" charset="0"/>
              </a:rPr>
              <a:t> Category A – Grades 1 – 6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tabLst>
                <a:tab pos="347663" algn="l"/>
              </a:tabLst>
              <a:defRPr/>
            </a:pPr>
            <a:r>
              <a:rPr lang="en-US" sz="2000" kern="0" dirty="0" smtClean="0">
                <a:latin typeface="Century Gothic" pitchFamily="34" charset="0"/>
              </a:rPr>
              <a:t> Category B – Grades 7 – 10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tabLst>
                <a:tab pos="347663" algn="l"/>
              </a:tabLst>
              <a:defRPr/>
            </a:pPr>
            <a:r>
              <a:rPr lang="en-US" sz="2000" kern="0" dirty="0" smtClean="0">
                <a:latin typeface="Century Gothic" pitchFamily="34" charset="0"/>
              </a:rPr>
              <a:t> Category C – Grade 11 and above 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47663" algn="l"/>
              </a:tabLst>
              <a:defRPr/>
            </a:pPr>
            <a:endParaRPr lang="en-US" sz="2000" kern="0" dirty="0" smtClean="0">
              <a:latin typeface="Century Gothic" pitchFamily="34" charset="0"/>
            </a:endParaRPr>
          </a:p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400" kern="0" dirty="0">
              <a:solidFill>
                <a:schemeClr val="tx2"/>
              </a:solidFill>
              <a:latin typeface="Georg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Text" lastClr="000000"/>
              </a:solidFill>
              <a:latin typeface="Georg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kern="0" dirty="0">
              <a:solidFill>
                <a:sysClr val="windowText" lastClr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Text" lastClr="000000"/>
              </a:solidFill>
            </a:endParaRPr>
          </a:p>
        </p:txBody>
      </p:sp>
      <p:pic>
        <p:nvPicPr>
          <p:cNvPr id="10259" name="Picture 2" descr="Sierra Leone National Anthem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r:link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575" y="76200"/>
            <a:ext cx="106362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0" name="Picture 2" descr="Sierra Leone National Anthem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r:link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" y="76200"/>
            <a:ext cx="106362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9144000" cy="3429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nip Diagonal Corner Rectangle 4"/>
          <p:cNvSpPr/>
          <p:nvPr/>
        </p:nvSpPr>
        <p:spPr>
          <a:xfrm>
            <a:off x="0" y="889836"/>
            <a:ext cx="9144000" cy="5078328"/>
          </a:xfrm>
          <a:prstGeom prst="snip2Diag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>
          <a:xfrm>
            <a:off x="11113" y="44450"/>
            <a:ext cx="9082087" cy="1171575"/>
          </a:xfrm>
          <a:prstGeom prst="rect">
            <a:avLst/>
          </a:prstGeom>
          <a:ln/>
        </p:spPr>
        <p:txBody>
          <a:bodyPr anchor="ctr">
            <a:normAutofit/>
          </a:bodyPr>
          <a:lstStyle/>
          <a:p>
            <a:pPr marL="431800" indent="-323850" algn="ctr" fontAlgn="auto">
              <a:spcAft>
                <a:spcPts val="1425"/>
              </a:spcAft>
              <a:buClr>
                <a:srgbClr val="FF6309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fi-FI" sz="3200" b="1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1113" y="1417638"/>
            <a:ext cx="9070975" cy="4899025"/>
          </a:xfrm>
          <a:prstGeom prst="rect">
            <a:avLst/>
          </a:prstGeom>
          <a:ln/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fi-FI" sz="28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0253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5992813"/>
            <a:ext cx="9096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4363" y="5992813"/>
            <a:ext cx="9096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466725" y="1371600"/>
            <a:ext cx="8110538" cy="584775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47663" algn="l"/>
              </a:tabLst>
              <a:defRPr/>
            </a:pPr>
            <a:r>
              <a:rPr lang="en-US" sz="2000" b="1" kern="0" dirty="0" smtClean="0">
                <a:solidFill>
                  <a:srgbClr val="7030A0"/>
                </a:solidFill>
                <a:latin typeface="Century Gothic" pitchFamily="34" charset="0"/>
              </a:rPr>
              <a:t>WHAT WE HAVE DONE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tabLst>
                <a:tab pos="347663" algn="l"/>
              </a:tabLst>
              <a:defRPr/>
            </a:pPr>
            <a:r>
              <a:rPr lang="en-US" sz="2000" kern="0" dirty="0" smtClean="0">
                <a:latin typeface="Century Gothic" pitchFamily="34" charset="0"/>
              </a:rPr>
              <a:t> Designed new appraisal documents</a:t>
            </a:r>
          </a:p>
          <a:p>
            <a:pPr marL="514350" indent="-5143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tabLst>
                <a:tab pos="347663" algn="l"/>
              </a:tabLst>
              <a:defRPr/>
            </a:pPr>
            <a:r>
              <a:rPr lang="en-US" sz="2000" kern="0" dirty="0" smtClean="0">
                <a:latin typeface="Century Gothic" pitchFamily="34" charset="0"/>
              </a:rPr>
              <a:t>Form A for civil servants in Grade 1 – Grade 6</a:t>
            </a:r>
          </a:p>
          <a:p>
            <a:pPr marL="514350" indent="-5143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tabLst>
                <a:tab pos="347663" algn="l"/>
              </a:tabLst>
              <a:defRPr/>
            </a:pPr>
            <a:r>
              <a:rPr lang="en-US" sz="2000" kern="0" dirty="0" smtClean="0">
                <a:latin typeface="Century Gothic" pitchFamily="34" charset="0"/>
              </a:rPr>
              <a:t>Form B for civil servants in Grade 7 – Grade 10</a:t>
            </a:r>
          </a:p>
          <a:p>
            <a:pPr marL="514350" indent="-5143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tabLst>
                <a:tab pos="347663" algn="l"/>
              </a:tabLst>
              <a:defRPr/>
            </a:pPr>
            <a:r>
              <a:rPr lang="en-US" sz="2000" kern="0" dirty="0" smtClean="0">
                <a:latin typeface="Century Gothic" pitchFamily="34" charset="0"/>
              </a:rPr>
              <a:t>Guide to Individual Performance Appraisal System (IPAS) for Civil Servants in Grade 1 – Grade 10</a:t>
            </a:r>
          </a:p>
          <a:p>
            <a:pPr marL="514350" indent="-5143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tabLst>
                <a:tab pos="347663" algn="l"/>
              </a:tabLst>
              <a:defRPr/>
            </a:pPr>
            <a:r>
              <a:rPr lang="en-US" sz="2000" kern="0" dirty="0" smtClean="0">
                <a:latin typeface="Century Gothic" pitchFamily="34" charset="0"/>
              </a:rPr>
              <a:t>Guide to Performance Contract for Officers in Grade 11 and above in Sierra Leone Civil Service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47663" algn="l"/>
              </a:tabLst>
              <a:defRPr/>
            </a:pPr>
            <a:endParaRPr lang="en-US" sz="2000" kern="0" dirty="0" smtClean="0">
              <a:latin typeface="Century Gothic" pitchFamily="34" charset="0"/>
            </a:endParaRPr>
          </a:p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400" kern="0" dirty="0">
              <a:solidFill>
                <a:schemeClr val="tx2"/>
              </a:solidFill>
              <a:latin typeface="Georg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Text" lastClr="000000"/>
              </a:solidFill>
              <a:latin typeface="Georg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kern="0" dirty="0">
              <a:solidFill>
                <a:sysClr val="windowText" lastClr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Text" lastClr="000000"/>
              </a:solidFill>
            </a:endParaRPr>
          </a:p>
        </p:txBody>
      </p:sp>
      <p:pic>
        <p:nvPicPr>
          <p:cNvPr id="10259" name="Picture 2" descr="Sierra Leone National Anthem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r:link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575" y="76200"/>
            <a:ext cx="106362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0" name="Picture 2" descr="Sierra Leone National Anthem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r:link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" y="76200"/>
            <a:ext cx="106362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9144000" cy="3429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nip Diagonal Corner Rectangle 4"/>
          <p:cNvSpPr/>
          <p:nvPr/>
        </p:nvSpPr>
        <p:spPr>
          <a:xfrm>
            <a:off x="0" y="889836"/>
            <a:ext cx="9144000" cy="5078328"/>
          </a:xfrm>
          <a:prstGeom prst="snip2Diag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>
          <a:xfrm>
            <a:off x="11113" y="44450"/>
            <a:ext cx="9082087" cy="1171575"/>
          </a:xfrm>
          <a:prstGeom prst="rect">
            <a:avLst/>
          </a:prstGeom>
          <a:ln/>
        </p:spPr>
        <p:txBody>
          <a:bodyPr anchor="ctr">
            <a:normAutofit/>
          </a:bodyPr>
          <a:lstStyle/>
          <a:p>
            <a:pPr marL="431800" indent="-323850" algn="ctr" fontAlgn="auto">
              <a:spcAft>
                <a:spcPts val="1425"/>
              </a:spcAft>
              <a:buClr>
                <a:srgbClr val="FF6309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fi-FI" sz="3200" b="1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1113" y="1417638"/>
            <a:ext cx="9070975" cy="4899025"/>
          </a:xfrm>
          <a:prstGeom prst="rect">
            <a:avLst/>
          </a:prstGeom>
          <a:ln/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fi-FI" sz="28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1277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5992813"/>
            <a:ext cx="9096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8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4363" y="5992813"/>
            <a:ext cx="9096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1" name="TextBox 7"/>
          <p:cNvSpPr txBox="1">
            <a:spLocks noChangeArrowheads="1"/>
          </p:cNvSpPr>
          <p:nvPr/>
        </p:nvSpPr>
        <p:spPr bwMode="auto">
          <a:xfrm>
            <a:off x="152400" y="985838"/>
            <a:ext cx="8382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rgbClr val="00B0F0"/>
                </a:solidFill>
                <a:latin typeface="Century Gothic" pitchFamily="34" charset="0"/>
              </a:rPr>
              <a:t> </a:t>
            </a:r>
            <a:endParaRPr lang="en-US" sz="2000" b="1" dirty="0">
              <a:solidFill>
                <a:srgbClr val="00B0F0"/>
              </a:solidFill>
              <a:latin typeface="Century Gothic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7200" y="1568450"/>
            <a:ext cx="8348663" cy="495520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57300" lvl="2" indent="-342900" algn="just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kern="0" dirty="0" smtClean="0">
                <a:latin typeface="Century Gothic" pitchFamily="34" charset="0"/>
              </a:rPr>
              <a:t>Set up structures for implementation of Individual Performance Appraisal System</a:t>
            </a:r>
          </a:p>
          <a:p>
            <a:pPr marL="1257300" lvl="2" indent="-342900" algn="just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defRPr/>
            </a:pPr>
            <a:r>
              <a:rPr lang="en-US" sz="2000" kern="0" dirty="0" smtClean="0">
                <a:solidFill>
                  <a:schemeClr val="tx2"/>
                </a:solidFill>
                <a:latin typeface="Century Gothic" pitchFamily="34" charset="0"/>
              </a:rPr>
              <a:t>HR </a:t>
            </a:r>
            <a:r>
              <a:rPr lang="en-US" sz="2000" kern="0" dirty="0" smtClean="0">
                <a:latin typeface="Century Gothic" pitchFamily="34" charset="0"/>
              </a:rPr>
              <a:t>Units in Ministries</a:t>
            </a:r>
          </a:p>
          <a:p>
            <a:pPr marL="1257300" lvl="2" indent="-342900" algn="just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defRPr/>
            </a:pPr>
            <a:r>
              <a:rPr lang="en-US" sz="2000" kern="0" dirty="0" smtClean="0">
                <a:latin typeface="Century Gothic" pitchFamily="34" charset="0"/>
              </a:rPr>
              <a:t>Ministerial Performance Appraisal Committee in Ministries (MPAC)</a:t>
            </a:r>
          </a:p>
          <a:p>
            <a:pPr marL="1257300" lvl="2" indent="-342900" algn="just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defRPr/>
            </a:pPr>
            <a:r>
              <a:rPr lang="en-US" sz="2000" kern="0" dirty="0" smtClean="0">
                <a:latin typeface="Century Gothic" pitchFamily="34" charset="0"/>
              </a:rPr>
              <a:t>Developed </a:t>
            </a:r>
            <a:r>
              <a:rPr lang="en-US" sz="2000" kern="0" dirty="0" err="1" smtClean="0">
                <a:latin typeface="Century Gothic" pitchFamily="34" charset="0"/>
              </a:rPr>
              <a:t>ToRs</a:t>
            </a:r>
            <a:r>
              <a:rPr lang="en-US" sz="2000" kern="0" dirty="0" smtClean="0">
                <a:latin typeface="Century Gothic" pitchFamily="34" charset="0"/>
              </a:rPr>
              <a:t> for the two structures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tabLst>
                <a:tab pos="347663" algn="l"/>
              </a:tabLst>
              <a:defRPr/>
            </a:pPr>
            <a:endParaRPr lang="en-US" sz="2000" kern="0" dirty="0">
              <a:solidFill>
                <a:sysClr val="windowText" lastClr="000000"/>
              </a:solidFill>
              <a:latin typeface="Georg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Text" lastClr="000000"/>
              </a:solidFill>
              <a:latin typeface="Georg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kern="0" dirty="0">
              <a:solidFill>
                <a:sysClr val="windowText" lastClr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Text" lastClr="000000"/>
              </a:solidFill>
            </a:endParaRPr>
          </a:p>
        </p:txBody>
      </p:sp>
      <p:pic>
        <p:nvPicPr>
          <p:cNvPr id="11283" name="Picture 2" descr="Sierra Leone National Anthem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r:link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575" y="76200"/>
            <a:ext cx="106362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4" name="Picture 2" descr="Sierra Leone National Anthem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r:link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06362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9144000" cy="3429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nip Diagonal Corner Rectangle 4"/>
          <p:cNvSpPr/>
          <p:nvPr/>
        </p:nvSpPr>
        <p:spPr>
          <a:xfrm>
            <a:off x="0" y="889836"/>
            <a:ext cx="9144000" cy="5078328"/>
          </a:xfrm>
          <a:prstGeom prst="snip2Diag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>
          <a:xfrm>
            <a:off x="11113" y="44450"/>
            <a:ext cx="9082087" cy="1171575"/>
          </a:xfrm>
          <a:prstGeom prst="rect">
            <a:avLst/>
          </a:prstGeom>
          <a:ln/>
        </p:spPr>
        <p:txBody>
          <a:bodyPr anchor="ctr">
            <a:normAutofit/>
          </a:bodyPr>
          <a:lstStyle/>
          <a:p>
            <a:pPr marL="431800" indent="-323850" algn="ctr" fontAlgn="auto">
              <a:spcAft>
                <a:spcPts val="1425"/>
              </a:spcAft>
              <a:buClr>
                <a:srgbClr val="FF6309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fi-FI" sz="3200" b="1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1113" y="1417638"/>
            <a:ext cx="9070975" cy="4899025"/>
          </a:xfrm>
          <a:prstGeom prst="rect">
            <a:avLst/>
          </a:prstGeom>
          <a:ln/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fi-FI" sz="28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2301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5992813"/>
            <a:ext cx="9096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2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4363" y="5992813"/>
            <a:ext cx="9096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5" name="TextBox 7"/>
          <p:cNvSpPr txBox="1">
            <a:spLocks noChangeArrowheads="1"/>
          </p:cNvSpPr>
          <p:nvPr/>
        </p:nvSpPr>
        <p:spPr bwMode="auto">
          <a:xfrm>
            <a:off x="152400" y="985838"/>
            <a:ext cx="8382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sz="2000" dirty="0" smtClean="0">
              <a:latin typeface="Century Gothic" pitchFamily="34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US" sz="2000" dirty="0" smtClean="0">
                <a:latin typeface="Century Gothic" pitchFamily="34" charset="0"/>
              </a:rPr>
              <a:t> Conducted two rounds of sensitization on Individual Performance Appraisal System nationwide</a:t>
            </a:r>
          </a:p>
          <a:p>
            <a:pPr eaLnBrk="1" hangingPunct="1">
              <a:buFont typeface="Wingdings" pitchFamily="2" charset="2"/>
              <a:buChar char="v"/>
            </a:pPr>
            <a:endParaRPr lang="en-US" sz="800" dirty="0" smtClean="0">
              <a:latin typeface="Century Gothic" pitchFamily="34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US" sz="2000" dirty="0" smtClean="0">
                <a:latin typeface="Century Gothic" pitchFamily="34" charset="0"/>
              </a:rPr>
              <a:t> Trained as trainers a total of 390 senior  and middle civil servants in Ministries in the use of IPAS documents and setting of performance targets and conducting assessment</a:t>
            </a:r>
          </a:p>
          <a:p>
            <a:pPr eaLnBrk="1" hangingPunct="1">
              <a:buFont typeface="Wingdings" pitchFamily="2" charset="2"/>
              <a:buChar char="q"/>
            </a:pPr>
            <a:endParaRPr lang="en-US" sz="800" dirty="0" smtClean="0">
              <a:latin typeface="Century Gothic" pitchFamily="34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US" sz="2000" dirty="0" smtClean="0">
                <a:latin typeface="Century Gothic" pitchFamily="34" charset="0"/>
              </a:rPr>
              <a:t> Conducted a pilot phase of IPAS in 2013 with civil servants in Grades 7 – 10 12 key Ministries – Total of 798 civil servants  </a:t>
            </a:r>
          </a:p>
          <a:p>
            <a:pPr eaLnBrk="1" hangingPunct="1">
              <a:buFont typeface="Wingdings" pitchFamily="2" charset="2"/>
              <a:buChar char="q"/>
            </a:pPr>
            <a:endParaRPr lang="en-US" sz="2000" dirty="0" smtClean="0">
              <a:latin typeface="Century Gothic" pitchFamily="34" charset="0"/>
            </a:endParaRPr>
          </a:p>
          <a:p>
            <a:pPr eaLnBrk="1" hangingPunct="1"/>
            <a:r>
              <a:rPr lang="en-US" sz="2000" dirty="0" smtClean="0">
                <a:latin typeface="Century Gothic" pitchFamily="34" charset="0"/>
              </a:rPr>
              <a:t>  </a:t>
            </a:r>
            <a:endParaRPr lang="en-US" sz="2000" dirty="0">
              <a:latin typeface="Century Gothic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400" y="1447800"/>
            <a:ext cx="865346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2400" kern="0" dirty="0">
              <a:solidFill>
                <a:schemeClr val="tx2"/>
              </a:solidFill>
              <a:latin typeface="Georg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347663" algn="l"/>
              </a:tabLst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Georgia" pitchFamily="18" charset="0"/>
              </a:rPr>
              <a:t> </a:t>
            </a:r>
            <a:endParaRPr lang="en-US" kern="0" dirty="0">
              <a:solidFill>
                <a:sysClr val="windowText" lastClr="000000"/>
              </a:solidFill>
            </a:endParaRPr>
          </a:p>
        </p:txBody>
      </p:sp>
      <p:pic>
        <p:nvPicPr>
          <p:cNvPr id="12307" name="Picture 2" descr="Sierra Leone National Anthem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r:link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575" y="76200"/>
            <a:ext cx="106362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8" name="Picture 2" descr="Sierra Leone National Anthem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r:link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06362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9144000" cy="3429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nip Diagonal Corner Rectangle 4"/>
          <p:cNvSpPr/>
          <p:nvPr/>
        </p:nvSpPr>
        <p:spPr>
          <a:xfrm>
            <a:off x="0" y="889836"/>
            <a:ext cx="9144000" cy="5078328"/>
          </a:xfrm>
          <a:prstGeom prst="snip2Diag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>
          <a:xfrm>
            <a:off x="11113" y="44450"/>
            <a:ext cx="9082087" cy="1171575"/>
          </a:xfrm>
          <a:prstGeom prst="rect">
            <a:avLst/>
          </a:prstGeom>
          <a:ln/>
        </p:spPr>
        <p:txBody>
          <a:bodyPr anchor="ctr">
            <a:normAutofit/>
          </a:bodyPr>
          <a:lstStyle/>
          <a:p>
            <a:pPr marL="431800" indent="-323850" algn="ctr" fontAlgn="auto">
              <a:spcAft>
                <a:spcPts val="1425"/>
              </a:spcAft>
              <a:buClr>
                <a:srgbClr val="FF6309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fi-FI" sz="3200" b="1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1113" y="1417638"/>
            <a:ext cx="9070975" cy="4899025"/>
          </a:xfrm>
          <a:prstGeom prst="rect">
            <a:avLst/>
          </a:prstGeom>
          <a:ln/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fi-FI" sz="28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0253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5992813"/>
            <a:ext cx="9096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4363" y="5992813"/>
            <a:ext cx="9096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466725" y="1371600"/>
            <a:ext cx="8110538" cy="677108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47663" algn="l"/>
              </a:tabLst>
              <a:defRPr/>
            </a:pPr>
            <a:r>
              <a:rPr lang="en-US" sz="2000" b="1" kern="0" dirty="0" smtClean="0">
                <a:solidFill>
                  <a:srgbClr val="7030A0"/>
                </a:solidFill>
                <a:latin typeface="Century Gothic" pitchFamily="34" charset="0"/>
              </a:rPr>
              <a:t>IMPLEMENTATION ARRANGEMENTS OF IPAS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tabLst>
                <a:tab pos="347663" algn="l"/>
              </a:tabLst>
              <a:defRPr/>
            </a:pPr>
            <a:r>
              <a:rPr lang="en-US" sz="2000" kern="0" dirty="0" smtClean="0">
                <a:latin typeface="Century Gothic" pitchFamily="34" charset="0"/>
              </a:rPr>
              <a:t> Appraisal covers an Annual Cycle – January – December 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tabLst>
                <a:tab pos="347663" algn="l"/>
              </a:tabLst>
              <a:defRPr/>
            </a:pPr>
            <a:r>
              <a:rPr lang="en-US" sz="2000" kern="0" dirty="0" smtClean="0">
                <a:latin typeface="Century Gothic" pitchFamily="34" charset="0"/>
              </a:rPr>
              <a:t> Implementation at Ministerial level is led by the Permanent Secretary and Professional and strongly supported by the HR Unit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tabLst>
                <a:tab pos="347663" algn="l"/>
              </a:tabLst>
              <a:defRPr/>
            </a:pPr>
            <a:r>
              <a:rPr lang="en-US" sz="2000" kern="0" dirty="0" smtClean="0">
                <a:latin typeface="Century Gothic" pitchFamily="34" charset="0"/>
              </a:rPr>
              <a:t> Self assessment is done by the Appraisee after which appraisal discussions are held with the Supervisor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tabLst>
                <a:tab pos="347663" algn="l"/>
              </a:tabLst>
              <a:defRPr/>
            </a:pPr>
            <a:r>
              <a:rPr lang="en-US" sz="2000" kern="0" dirty="0" smtClean="0">
                <a:latin typeface="Century Gothic" pitchFamily="34" charset="0"/>
              </a:rPr>
              <a:t>Confirmation of assessment by MPAC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tabLst>
                <a:tab pos="347663" algn="l"/>
              </a:tabLst>
              <a:defRPr/>
            </a:pPr>
            <a:r>
              <a:rPr lang="en-US" sz="2000" kern="0" dirty="0" smtClean="0">
                <a:latin typeface="Century Gothic" pitchFamily="34" charset="0"/>
              </a:rPr>
              <a:t>Appraisal Reports forwarded to HRMO for analysis and record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tabLst>
                <a:tab pos="347663" algn="l"/>
              </a:tabLst>
              <a:defRPr/>
            </a:pPr>
            <a:r>
              <a:rPr lang="en-US" sz="2000" kern="0" dirty="0" smtClean="0">
                <a:latin typeface="Century Gothic" pitchFamily="34" charset="0"/>
              </a:rPr>
              <a:t>HRMO prepares Report on Appraisal for discussion by CSSC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47663" algn="l"/>
              </a:tabLst>
              <a:defRPr/>
            </a:pPr>
            <a:endParaRPr lang="en-US" sz="2000" kern="0" dirty="0" smtClean="0">
              <a:latin typeface="Century Gothic" pitchFamily="34" charset="0"/>
            </a:endParaRPr>
          </a:p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400" kern="0" dirty="0">
              <a:solidFill>
                <a:schemeClr val="tx2"/>
              </a:solidFill>
              <a:latin typeface="Georg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Text" lastClr="000000"/>
              </a:solidFill>
              <a:latin typeface="Georg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kern="0" dirty="0">
              <a:solidFill>
                <a:sysClr val="windowText" lastClr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Text" lastClr="000000"/>
              </a:solidFill>
            </a:endParaRPr>
          </a:p>
        </p:txBody>
      </p:sp>
      <p:pic>
        <p:nvPicPr>
          <p:cNvPr id="10259" name="Picture 2" descr="Sierra Leone National Anthem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r:link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575" y="76200"/>
            <a:ext cx="106362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0" name="Picture 2" descr="Sierra Leone National Anthem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r:link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" y="76200"/>
            <a:ext cx="106362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9144000" cy="3429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nip Diagonal Corner Rectangle 4"/>
          <p:cNvSpPr/>
          <p:nvPr/>
        </p:nvSpPr>
        <p:spPr>
          <a:xfrm>
            <a:off x="0" y="889836"/>
            <a:ext cx="9144000" cy="5078328"/>
          </a:xfrm>
          <a:prstGeom prst="snip2Diag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>
          <a:xfrm>
            <a:off x="11113" y="44450"/>
            <a:ext cx="9082087" cy="1171575"/>
          </a:xfrm>
          <a:prstGeom prst="rect">
            <a:avLst/>
          </a:prstGeom>
          <a:ln/>
        </p:spPr>
        <p:txBody>
          <a:bodyPr anchor="ctr">
            <a:normAutofit/>
          </a:bodyPr>
          <a:lstStyle/>
          <a:p>
            <a:pPr marL="431800" indent="-323850" algn="ctr" fontAlgn="auto">
              <a:spcAft>
                <a:spcPts val="1425"/>
              </a:spcAft>
              <a:buClr>
                <a:srgbClr val="FF6309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fi-FI" sz="3200" b="1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1113" y="1417638"/>
            <a:ext cx="9070975" cy="4899025"/>
          </a:xfrm>
          <a:prstGeom prst="rect">
            <a:avLst/>
          </a:prstGeom>
          <a:ln/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fi-FI" sz="28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0253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5992813"/>
            <a:ext cx="9096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4363" y="5992813"/>
            <a:ext cx="9096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466725" y="1371600"/>
            <a:ext cx="8110538" cy="44627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47663" algn="l"/>
              </a:tabLst>
              <a:defRPr/>
            </a:pPr>
            <a:r>
              <a:rPr lang="en-US" sz="2000" b="1" kern="0" dirty="0" smtClean="0">
                <a:solidFill>
                  <a:srgbClr val="7030A0"/>
                </a:solidFill>
                <a:latin typeface="Century Gothic" pitchFamily="34" charset="0"/>
              </a:rPr>
              <a:t>WHERE WE ARE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tabLst>
                <a:tab pos="347663" algn="l"/>
              </a:tabLst>
              <a:defRPr/>
            </a:pPr>
            <a:r>
              <a:rPr lang="en-US" sz="2000" kern="0" dirty="0" smtClean="0">
                <a:latin typeface="Century Gothic" pitchFamily="34" charset="0"/>
              </a:rPr>
              <a:t> Performance target setting by all civil servants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tabLst>
                <a:tab pos="347663" algn="l"/>
              </a:tabLst>
              <a:defRPr/>
            </a:pPr>
            <a:r>
              <a:rPr lang="en-US" sz="2000" kern="0" dirty="0" smtClean="0">
                <a:latin typeface="Century Gothic" pitchFamily="34" charset="0"/>
              </a:rPr>
              <a:t> Strengthening coordination, collaboration and clarity of roles and responsibilities – Monthly meetings of Permanent Secretaries and Professional Heads of Ministries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47663" algn="l"/>
              </a:tabLst>
              <a:defRPr/>
            </a:pPr>
            <a:endParaRPr lang="en-US" sz="2000" kern="0" dirty="0" smtClean="0">
              <a:latin typeface="Century Gothic" pitchFamily="34" charset="0"/>
            </a:endParaRPr>
          </a:p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400" kern="0" dirty="0">
              <a:solidFill>
                <a:schemeClr val="tx2"/>
              </a:solidFill>
              <a:latin typeface="Georg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Text" lastClr="000000"/>
              </a:solidFill>
              <a:latin typeface="Georg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kern="0" dirty="0">
              <a:solidFill>
                <a:sysClr val="windowText" lastClr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Text" lastClr="000000"/>
              </a:solidFill>
            </a:endParaRPr>
          </a:p>
        </p:txBody>
      </p:sp>
      <p:pic>
        <p:nvPicPr>
          <p:cNvPr id="10259" name="Picture 2" descr="Sierra Leone National Anthem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r:link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575" y="76200"/>
            <a:ext cx="106362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0" name="Picture 2" descr="Sierra Leone National Anthem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r:link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" y="76200"/>
            <a:ext cx="106362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9144000" cy="3429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nip Diagonal Corner Rectangle 4"/>
          <p:cNvSpPr/>
          <p:nvPr/>
        </p:nvSpPr>
        <p:spPr>
          <a:xfrm>
            <a:off x="0" y="889836"/>
            <a:ext cx="9144000" cy="5078328"/>
          </a:xfrm>
          <a:prstGeom prst="snip2Diag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>
          <a:xfrm>
            <a:off x="11113" y="44450"/>
            <a:ext cx="9082087" cy="1171575"/>
          </a:xfrm>
          <a:prstGeom prst="rect">
            <a:avLst/>
          </a:prstGeom>
          <a:ln/>
        </p:spPr>
        <p:txBody>
          <a:bodyPr anchor="ctr">
            <a:normAutofit/>
          </a:bodyPr>
          <a:lstStyle/>
          <a:p>
            <a:pPr marL="431800" indent="-323850" algn="ctr" fontAlgn="auto">
              <a:spcAft>
                <a:spcPts val="1425"/>
              </a:spcAft>
              <a:buClr>
                <a:srgbClr val="FF6309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fi-FI" sz="3200" b="1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1113" y="1417638"/>
            <a:ext cx="9070975" cy="4899025"/>
          </a:xfrm>
          <a:prstGeom prst="rect">
            <a:avLst/>
          </a:prstGeom>
          <a:ln/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fi-FI" sz="28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0253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5992813"/>
            <a:ext cx="9096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4363" y="5992813"/>
            <a:ext cx="9096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466725" y="990600"/>
            <a:ext cx="8110538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47663" algn="l"/>
              </a:tabLst>
              <a:defRPr/>
            </a:pPr>
            <a:r>
              <a:rPr lang="en-US" sz="2000" b="1" kern="0" dirty="0" smtClean="0">
                <a:solidFill>
                  <a:srgbClr val="7030A0"/>
                </a:solidFill>
                <a:latin typeface="Century Gothic" pitchFamily="34" charset="0"/>
              </a:rPr>
              <a:t>WHAT WE PLAN TO DO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tabLst>
                <a:tab pos="347663" algn="l"/>
              </a:tabLst>
              <a:defRPr/>
            </a:pPr>
            <a:r>
              <a:rPr lang="en-US" sz="2000" kern="0" dirty="0" smtClean="0">
                <a:latin typeface="Century Gothic" pitchFamily="34" charset="0"/>
              </a:rPr>
              <a:t> Conduct performance appraisal training at Regional and District levels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tabLst>
                <a:tab pos="347663" algn="l"/>
              </a:tabLst>
              <a:defRPr/>
            </a:pPr>
            <a:r>
              <a:rPr lang="en-US" sz="2000" kern="0" dirty="0" smtClean="0">
                <a:latin typeface="Century Gothic" pitchFamily="34" charset="0"/>
              </a:rPr>
              <a:t> Develop Performance Management Policy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tabLst>
                <a:tab pos="347663" algn="l"/>
              </a:tabLst>
              <a:defRPr/>
            </a:pPr>
            <a:r>
              <a:rPr lang="en-US" sz="2000" kern="0" dirty="0" smtClean="0">
                <a:latin typeface="Century Gothic" pitchFamily="34" charset="0"/>
              </a:rPr>
              <a:t> Create a database in every Ministry to record Reports of staff appraisal and a Master database at HRMO to record Reports from the Ministries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tabLst>
                <a:tab pos="347663" algn="l"/>
              </a:tabLst>
              <a:defRPr/>
            </a:pPr>
            <a:r>
              <a:rPr lang="en-US" sz="2000" kern="0" dirty="0" smtClean="0">
                <a:latin typeface="Century Gothic" pitchFamily="34" charset="0"/>
              </a:rPr>
              <a:t> Benchmark with countries that have performed well in the appraisal of civil servants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tabLst>
                <a:tab pos="347663" algn="l"/>
              </a:tabLst>
              <a:defRPr/>
            </a:pPr>
            <a:r>
              <a:rPr lang="en-US" sz="2000" kern="0" dirty="0" smtClean="0">
                <a:latin typeface="Century Gothic" pitchFamily="34" charset="0"/>
              </a:rPr>
              <a:t> Perfect the appraisal system for civil servants to free up Ministers to focus on policy issues   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47663" algn="l"/>
              </a:tabLst>
              <a:defRPr/>
            </a:pPr>
            <a:endParaRPr lang="en-US" sz="2000" kern="0" dirty="0" smtClean="0">
              <a:latin typeface="Century Gothic" pitchFamily="34" charset="0"/>
            </a:endParaRPr>
          </a:p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400" kern="0" dirty="0">
              <a:solidFill>
                <a:schemeClr val="tx2"/>
              </a:solidFill>
              <a:latin typeface="Georg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Text" lastClr="000000"/>
              </a:solidFill>
              <a:latin typeface="Georg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kern="0" dirty="0">
              <a:solidFill>
                <a:sysClr val="windowText" lastClr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Text" lastClr="000000"/>
              </a:solidFill>
            </a:endParaRPr>
          </a:p>
        </p:txBody>
      </p:sp>
      <p:pic>
        <p:nvPicPr>
          <p:cNvPr id="10259" name="Picture 2" descr="Sierra Leone National Anthem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r:link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575" y="76200"/>
            <a:ext cx="106362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0" name="Picture 2" descr="Sierra Leone National Anthem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r:link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" y="76200"/>
            <a:ext cx="106362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9144000" cy="3429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nip Diagonal Corner Rectangle 4"/>
          <p:cNvSpPr/>
          <p:nvPr/>
        </p:nvSpPr>
        <p:spPr>
          <a:xfrm>
            <a:off x="0" y="889836"/>
            <a:ext cx="9144000" cy="5078328"/>
          </a:xfrm>
          <a:prstGeom prst="snip2Diag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>
          <a:xfrm>
            <a:off x="11113" y="44450"/>
            <a:ext cx="9082087" cy="1171575"/>
          </a:xfrm>
          <a:prstGeom prst="rect">
            <a:avLst/>
          </a:prstGeom>
          <a:ln/>
        </p:spPr>
        <p:txBody>
          <a:bodyPr anchor="ctr">
            <a:normAutofit/>
          </a:bodyPr>
          <a:lstStyle/>
          <a:p>
            <a:pPr marL="431800" indent="-323850" algn="ctr" fontAlgn="auto">
              <a:spcAft>
                <a:spcPts val="1425"/>
              </a:spcAft>
              <a:buClr>
                <a:srgbClr val="FF6309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fi-FI" sz="3200" b="1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1113" y="1417638"/>
            <a:ext cx="9070975" cy="4899025"/>
          </a:xfrm>
          <a:prstGeom prst="rect">
            <a:avLst/>
          </a:prstGeom>
          <a:ln/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fi-FI" sz="28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3325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5992813"/>
            <a:ext cx="9096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6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4363" y="5992813"/>
            <a:ext cx="9096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9" name="TextBox 7"/>
          <p:cNvSpPr txBox="1">
            <a:spLocks noChangeArrowheads="1"/>
          </p:cNvSpPr>
          <p:nvPr/>
        </p:nvSpPr>
        <p:spPr bwMode="auto">
          <a:xfrm>
            <a:off x="152400" y="985838"/>
            <a:ext cx="8382000" cy="612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rgbClr val="002060"/>
                </a:solidFill>
                <a:latin typeface="Century Gothic" pitchFamily="34" charset="0"/>
              </a:rPr>
              <a:t>CHALLENGES IN IMPLEMENTING THE NEW APPRAISAL SYSTEM</a:t>
            </a:r>
          </a:p>
          <a:p>
            <a:pPr algn="ctr" eaLnBrk="1" hangingPunct="1"/>
            <a:endParaRPr lang="en-US" sz="800" dirty="0" smtClean="0">
              <a:solidFill>
                <a:srgbClr val="00B0F0"/>
              </a:solidFill>
              <a:latin typeface="Century Gothic" pitchFamily="34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US" sz="2000" dirty="0" smtClean="0">
                <a:latin typeface="Century Gothic" pitchFamily="34" charset="0"/>
              </a:rPr>
              <a:t> Timely release of budgetary allocations across Government </a:t>
            </a:r>
          </a:p>
          <a:p>
            <a:pPr eaLnBrk="1" hangingPunct="1">
              <a:buFont typeface="Wingdings" pitchFamily="2" charset="2"/>
              <a:buChar char="q"/>
            </a:pPr>
            <a:endParaRPr lang="en-US" sz="2000" dirty="0" smtClean="0">
              <a:latin typeface="Century Gothic" pitchFamily="34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US" sz="2000" dirty="0" smtClean="0">
                <a:latin typeface="Century Gothic" pitchFamily="34" charset="0"/>
              </a:rPr>
              <a:t> Weak capacity in the Ministries particularly equipment</a:t>
            </a:r>
          </a:p>
          <a:p>
            <a:pPr eaLnBrk="1" hangingPunct="1">
              <a:buFont typeface="Wingdings" pitchFamily="2" charset="2"/>
              <a:buChar char="v"/>
            </a:pPr>
            <a:endParaRPr lang="en-US" sz="2000" dirty="0" smtClean="0">
              <a:latin typeface="Century Gothic" pitchFamily="34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US" sz="2000" dirty="0" smtClean="0">
                <a:latin typeface="Century Gothic" pitchFamily="34" charset="0"/>
              </a:rPr>
              <a:t> Lack of cooperation and collaboration</a:t>
            </a:r>
          </a:p>
          <a:p>
            <a:pPr eaLnBrk="1" hangingPunct="1">
              <a:buFont typeface="Wingdings" pitchFamily="2" charset="2"/>
              <a:buChar char="v"/>
            </a:pPr>
            <a:endParaRPr lang="en-US" sz="2000" dirty="0" smtClean="0">
              <a:latin typeface="Century Gothic" pitchFamily="34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US" sz="2000" dirty="0" smtClean="0">
                <a:latin typeface="Century Gothic" pitchFamily="34" charset="0"/>
              </a:rPr>
              <a:t> Lack of clarity of roles</a:t>
            </a:r>
          </a:p>
          <a:p>
            <a:pPr eaLnBrk="1" hangingPunct="1">
              <a:buFont typeface="Wingdings" pitchFamily="2" charset="2"/>
              <a:buChar char="v"/>
            </a:pPr>
            <a:endParaRPr lang="en-US" sz="2000" dirty="0" smtClean="0">
              <a:latin typeface="Century Gothic" pitchFamily="34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US" sz="2000" dirty="0" smtClean="0">
                <a:latin typeface="Century Gothic" pitchFamily="34" charset="0"/>
              </a:rPr>
              <a:t> High rate of staff attrition in MDAs</a:t>
            </a:r>
          </a:p>
          <a:p>
            <a:pPr eaLnBrk="1" hangingPunct="1">
              <a:buFont typeface="Wingdings" pitchFamily="2" charset="2"/>
              <a:buChar char="q"/>
            </a:pPr>
            <a:endParaRPr lang="en-US" sz="2000" dirty="0" smtClean="0">
              <a:latin typeface="Century Gothic" pitchFamily="34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US" sz="2000" dirty="0" smtClean="0">
                <a:latin typeface="Century Gothic" pitchFamily="34" charset="0"/>
              </a:rPr>
              <a:t> Weak IT knowledge/background in the civil service</a:t>
            </a:r>
          </a:p>
          <a:p>
            <a:pPr eaLnBrk="1" hangingPunct="1">
              <a:buFont typeface="Wingdings" pitchFamily="2" charset="2"/>
              <a:buChar char="v"/>
            </a:pPr>
            <a:endParaRPr lang="en-US" sz="2000" dirty="0" smtClean="0">
              <a:latin typeface="Century Gothic" pitchFamily="34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US" sz="2000" dirty="0" smtClean="0">
                <a:latin typeface="Century Gothic" pitchFamily="34" charset="0"/>
              </a:rPr>
              <a:t> Poor motivation/reward of civil servants</a:t>
            </a:r>
          </a:p>
          <a:p>
            <a:pPr eaLnBrk="1" hangingPunct="1">
              <a:buFont typeface="Wingdings" pitchFamily="2" charset="2"/>
              <a:buChar char="q"/>
            </a:pPr>
            <a:endParaRPr lang="en-US" sz="2000" dirty="0" smtClean="0">
              <a:latin typeface="Century Gothic" pitchFamily="34" charset="0"/>
            </a:endParaRPr>
          </a:p>
          <a:p>
            <a:pPr eaLnBrk="1" hangingPunct="1"/>
            <a:endParaRPr lang="en-US" sz="2000" dirty="0" smtClean="0">
              <a:latin typeface="Century Gothic" pitchFamily="34" charset="0"/>
            </a:endParaRPr>
          </a:p>
          <a:p>
            <a:pPr eaLnBrk="1" hangingPunct="1">
              <a:buFont typeface="Wingdings" pitchFamily="2" charset="2"/>
              <a:buChar char="q"/>
            </a:pPr>
            <a:endParaRPr lang="en-US" sz="2000" dirty="0" smtClean="0">
              <a:latin typeface="Century Gothic" pitchFamily="34" charset="0"/>
            </a:endParaRPr>
          </a:p>
          <a:p>
            <a:pPr eaLnBrk="1" hangingPunct="1">
              <a:buFont typeface="Wingdings" pitchFamily="2" charset="2"/>
              <a:buChar char="q"/>
            </a:pPr>
            <a:endParaRPr lang="en-US" sz="2000" dirty="0" smtClean="0">
              <a:latin typeface="Century Gothic" pitchFamily="34" charset="0"/>
            </a:endParaRPr>
          </a:p>
          <a:p>
            <a:pPr algn="ctr" eaLnBrk="1" hangingPunct="1"/>
            <a:endParaRPr lang="en-US" sz="2400" dirty="0">
              <a:solidFill>
                <a:srgbClr val="00B0F0"/>
              </a:solidFill>
              <a:latin typeface="Century Gothic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82638" y="1524000"/>
            <a:ext cx="7980362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  <a:defRPr/>
            </a:pPr>
            <a:endParaRPr lang="en-US" sz="2400" dirty="0">
              <a:solidFill>
                <a:schemeClr val="tx2"/>
              </a:solidFill>
              <a:latin typeface="Georgia" pitchFamily="18" charset="0"/>
              <a:cs typeface="Times New Roman" pitchFamily="18" charset="0"/>
            </a:endParaRPr>
          </a:p>
          <a:p>
            <a:pPr>
              <a:defRPr/>
            </a:pPr>
            <a:endParaRPr lang="en-GB" sz="24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pic>
        <p:nvPicPr>
          <p:cNvPr id="13331" name="Picture 2" descr="Sierra Leone National Anthem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r:link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575" y="76200"/>
            <a:ext cx="106362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2" name="Picture 2" descr="Sierra Leone National Anthem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r:link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" y="76200"/>
            <a:ext cx="106362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9144000" cy="3429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nip Diagonal Corner Rectangle 4"/>
          <p:cNvSpPr/>
          <p:nvPr/>
        </p:nvSpPr>
        <p:spPr>
          <a:xfrm>
            <a:off x="0" y="889836"/>
            <a:ext cx="9144000" cy="5078328"/>
          </a:xfrm>
          <a:prstGeom prst="snip2Diag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>
          <a:xfrm>
            <a:off x="11113" y="44450"/>
            <a:ext cx="9082087" cy="1171575"/>
          </a:xfrm>
          <a:prstGeom prst="rect">
            <a:avLst/>
          </a:prstGeom>
          <a:ln/>
        </p:spPr>
        <p:txBody>
          <a:bodyPr anchor="ctr">
            <a:normAutofit/>
          </a:bodyPr>
          <a:lstStyle/>
          <a:p>
            <a:pPr marL="431800" indent="-323850" algn="ctr" fontAlgn="auto">
              <a:spcAft>
                <a:spcPts val="1425"/>
              </a:spcAft>
              <a:buClr>
                <a:srgbClr val="FF6309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fi-FI" sz="3200" b="1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1113" y="1417638"/>
            <a:ext cx="9070975" cy="4899025"/>
          </a:xfrm>
          <a:prstGeom prst="rect">
            <a:avLst/>
          </a:prstGeom>
          <a:ln/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fi-FI" sz="28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3325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5992813"/>
            <a:ext cx="9096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6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4363" y="5992813"/>
            <a:ext cx="9096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9" name="TextBox 7"/>
          <p:cNvSpPr txBox="1">
            <a:spLocks noChangeArrowheads="1"/>
          </p:cNvSpPr>
          <p:nvPr/>
        </p:nvSpPr>
        <p:spPr bwMode="auto">
          <a:xfrm>
            <a:off x="152400" y="985838"/>
            <a:ext cx="8382000" cy="541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sz="2400" dirty="0" smtClean="0">
              <a:latin typeface="Century Gothic" pitchFamily="34" charset="0"/>
            </a:endParaRPr>
          </a:p>
          <a:p>
            <a:pPr algn="ctr" eaLnBrk="1" hangingPunct="1"/>
            <a:r>
              <a:rPr lang="en-US" sz="2000" b="1" dirty="0" smtClean="0">
                <a:solidFill>
                  <a:srgbClr val="002060"/>
                </a:solidFill>
                <a:latin typeface="Century Gothic" pitchFamily="34" charset="0"/>
              </a:rPr>
              <a:t>RECOMMENDATIONS</a:t>
            </a:r>
          </a:p>
          <a:p>
            <a:pPr algn="ctr" eaLnBrk="1" hangingPunct="1"/>
            <a:endParaRPr lang="en-US" sz="800" b="1" dirty="0" smtClean="0">
              <a:solidFill>
                <a:srgbClr val="002060"/>
              </a:solidFill>
              <a:latin typeface="Century Gothic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Century Gothic" pitchFamily="34" charset="0"/>
              </a:rPr>
              <a:t> Performance target setting to be consistent with budgetary allocation for it to be realistic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Century Gothic" pitchFamily="34" charset="0"/>
              </a:rPr>
              <a:t> Timely release of budgetary allocation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Century Gothic" pitchFamily="34" charset="0"/>
              </a:rPr>
              <a:t> Provision of working tools to be given priority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Century Gothic" pitchFamily="34" charset="0"/>
              </a:rPr>
              <a:t> The issue of reward to be treated with the seriousness it deserve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Century Gothic" pitchFamily="34" charset="0"/>
              </a:rPr>
              <a:t> Permanent Secretaries to allow space needed by their staff to work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Century Gothic" pitchFamily="34" charset="0"/>
              </a:rPr>
              <a:t> Strengthen Civil Service Training College to deliver training particular in IT</a:t>
            </a:r>
          </a:p>
          <a:p>
            <a:pPr algn="ctr" eaLnBrk="1" hangingPunct="1"/>
            <a:endParaRPr lang="en-US" sz="2400" dirty="0">
              <a:solidFill>
                <a:srgbClr val="00B0F0"/>
              </a:solidFill>
              <a:latin typeface="Century Gothic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82638" y="1524000"/>
            <a:ext cx="7980362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  <a:defRPr/>
            </a:pPr>
            <a:endParaRPr lang="en-US" sz="2400" dirty="0">
              <a:solidFill>
                <a:schemeClr val="tx2"/>
              </a:solidFill>
              <a:latin typeface="Georgia" pitchFamily="18" charset="0"/>
              <a:cs typeface="Times New Roman" pitchFamily="18" charset="0"/>
            </a:endParaRPr>
          </a:p>
          <a:p>
            <a:pPr>
              <a:defRPr/>
            </a:pPr>
            <a:endParaRPr lang="en-GB" sz="24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pic>
        <p:nvPicPr>
          <p:cNvPr id="13331" name="Picture 2" descr="Sierra Leone National Anthem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r:link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575" y="76200"/>
            <a:ext cx="106362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2" name="Picture 2" descr="Sierra Leone National Anthem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r:link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" y="76200"/>
            <a:ext cx="106362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9144000" cy="3429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nip Diagonal Corner Rectangle 4"/>
          <p:cNvSpPr/>
          <p:nvPr/>
        </p:nvSpPr>
        <p:spPr>
          <a:xfrm>
            <a:off x="0" y="889836"/>
            <a:ext cx="9144000" cy="5078328"/>
          </a:xfrm>
          <a:prstGeom prst="snip2Diag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>
          <a:xfrm>
            <a:off x="11113" y="44450"/>
            <a:ext cx="9082087" cy="1171575"/>
          </a:xfrm>
          <a:prstGeom prst="rect">
            <a:avLst/>
          </a:prstGeom>
          <a:ln/>
        </p:spPr>
        <p:txBody>
          <a:bodyPr anchor="ctr">
            <a:normAutofit/>
          </a:bodyPr>
          <a:lstStyle/>
          <a:p>
            <a:pPr marL="431800" indent="-323850" algn="ctr" fontAlgn="auto">
              <a:spcAft>
                <a:spcPts val="1425"/>
              </a:spcAft>
              <a:buClr>
                <a:srgbClr val="FF6309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fi-FI" sz="3200" b="1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1113" y="1417638"/>
            <a:ext cx="9070975" cy="4899025"/>
          </a:xfrm>
          <a:prstGeom prst="rect">
            <a:avLst/>
          </a:prstGeom>
          <a:ln/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fi-FI" sz="28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085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5992813"/>
            <a:ext cx="9096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4363" y="5992813"/>
            <a:ext cx="9096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9" name="TextBox 1"/>
          <p:cNvSpPr txBox="1">
            <a:spLocks noChangeArrowheads="1"/>
          </p:cNvSpPr>
          <p:nvPr/>
        </p:nvSpPr>
        <p:spPr bwMode="auto">
          <a:xfrm>
            <a:off x="465138" y="1592262"/>
            <a:ext cx="8450262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2"/>
                </a:solidFill>
                <a:latin typeface="Century Gothic" pitchFamily="34" charset="0"/>
              </a:rPr>
              <a:t>Where we came from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2"/>
                </a:solidFill>
                <a:latin typeface="Century Gothic" pitchFamily="34" charset="0"/>
              </a:rPr>
              <a:t>What we have done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2"/>
                </a:solidFill>
                <a:latin typeface="Century Gothic" pitchFamily="34" charset="0"/>
              </a:rPr>
              <a:t>Where we are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2"/>
                </a:solidFill>
                <a:latin typeface="Century Gothic" pitchFamily="34" charset="0"/>
              </a:rPr>
              <a:t>What we plan to do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2"/>
                </a:solidFill>
                <a:latin typeface="Century Gothic" pitchFamily="34" charset="0"/>
              </a:rPr>
              <a:t>Challenges we are facing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2"/>
                </a:solidFill>
                <a:latin typeface="Century Gothic" pitchFamily="34" charset="0"/>
              </a:rPr>
              <a:t>Recommendations to overcome the challenges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2"/>
                </a:solidFill>
                <a:latin typeface="Century Gothic" pitchFamily="34" charset="0"/>
              </a:rPr>
              <a:t>Conclusion</a:t>
            </a:r>
          </a:p>
          <a:p>
            <a:pPr eaLnBrk="1" hangingPunct="1">
              <a:lnSpc>
                <a:spcPct val="150000"/>
              </a:lnSpc>
            </a:pPr>
            <a:endParaRPr lang="en-US" sz="2400" b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3090" name="TextBox 7"/>
          <p:cNvSpPr txBox="1">
            <a:spLocks noChangeArrowheads="1"/>
          </p:cNvSpPr>
          <p:nvPr/>
        </p:nvSpPr>
        <p:spPr bwMode="auto">
          <a:xfrm>
            <a:off x="900113" y="1001713"/>
            <a:ext cx="74056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OUTLINE OF PRESENTATION</a:t>
            </a:r>
            <a:endParaRPr lang="en-US" sz="2000" b="1" dirty="0">
              <a:solidFill>
                <a:srgbClr val="7030A0"/>
              </a:solidFill>
              <a:latin typeface="Century Gothic" pitchFamily="34" charset="0"/>
            </a:endParaRPr>
          </a:p>
        </p:txBody>
      </p:sp>
      <p:pic>
        <p:nvPicPr>
          <p:cNvPr id="3091" name="Picture 2" descr="Sierra Leone National Anthem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r:link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76200"/>
            <a:ext cx="106362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2" name="Picture 2" descr="Sierra Leone National Anthem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r:link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" y="76200"/>
            <a:ext cx="106362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9144000" cy="3429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nip Diagonal Corner Rectangle 4"/>
          <p:cNvSpPr/>
          <p:nvPr/>
        </p:nvSpPr>
        <p:spPr>
          <a:xfrm>
            <a:off x="-39914" y="962110"/>
            <a:ext cx="9144000" cy="5078328"/>
          </a:xfrm>
          <a:prstGeom prst="snip2Diag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>
          <a:xfrm>
            <a:off x="11113" y="44450"/>
            <a:ext cx="9082087" cy="1171575"/>
          </a:xfrm>
          <a:prstGeom prst="rect">
            <a:avLst/>
          </a:prstGeom>
          <a:ln/>
        </p:spPr>
        <p:txBody>
          <a:bodyPr anchor="ctr">
            <a:normAutofit/>
          </a:bodyPr>
          <a:lstStyle/>
          <a:p>
            <a:pPr marL="431800" indent="-323850" algn="ctr" fontAlgn="auto">
              <a:spcAft>
                <a:spcPts val="1425"/>
              </a:spcAft>
              <a:buClr>
                <a:srgbClr val="FF6309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fi-FI" sz="3200" b="1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1113" y="1417638"/>
            <a:ext cx="9070975" cy="4899025"/>
          </a:xfrm>
          <a:prstGeom prst="rect">
            <a:avLst/>
          </a:prstGeom>
          <a:ln/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fi-FI" sz="28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44045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5992813"/>
            <a:ext cx="9096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6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4363" y="5992813"/>
            <a:ext cx="9096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9" name="TextBox 7"/>
          <p:cNvSpPr txBox="1">
            <a:spLocks noChangeArrowheads="1"/>
          </p:cNvSpPr>
          <p:nvPr/>
        </p:nvSpPr>
        <p:spPr bwMode="auto">
          <a:xfrm>
            <a:off x="152400" y="1143000"/>
            <a:ext cx="8382000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sz="2000" b="1" dirty="0" smtClean="0">
              <a:solidFill>
                <a:srgbClr val="002060"/>
              </a:solidFill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Century Gothic" pitchFamily="34" charset="0"/>
              </a:rPr>
              <a:t>Permanent Secretaries and Professional Heads to develop  proper schedule of duties for all of their staff </a:t>
            </a:r>
          </a:p>
          <a:p>
            <a:pPr eaLnBrk="1" hangingPunct="1">
              <a:buFont typeface="Wingdings" pitchFamily="2" charset="2"/>
              <a:buChar char="v"/>
            </a:pPr>
            <a:endParaRPr lang="en-US" sz="800" dirty="0" smtClean="0">
              <a:solidFill>
                <a:srgbClr val="002060"/>
              </a:solidFill>
              <a:latin typeface="Century Gothic" pitchFamily="34" charset="0"/>
            </a:endParaRPr>
          </a:p>
          <a:p>
            <a:pPr eaLnBrk="1" hangingPunct="1">
              <a:buFont typeface="Wingdings" pitchFamily="2" charset="2"/>
              <a:buChar char="q"/>
            </a:pPr>
            <a:endParaRPr lang="en-US" sz="800" dirty="0" smtClean="0">
              <a:solidFill>
                <a:srgbClr val="002060"/>
              </a:solidFill>
              <a:latin typeface="Century Gothic" pitchFamily="34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  <a:latin typeface="Century Gothic" pitchFamily="34" charset="0"/>
              </a:rPr>
              <a:t> Leadership of the civil service to engage the Ministries more frequently to ensure cooperation and collaboration</a:t>
            </a:r>
          </a:p>
          <a:p>
            <a:pPr eaLnBrk="1" hangingPunct="1">
              <a:buFont typeface="Wingdings" pitchFamily="2" charset="2"/>
              <a:buChar char="v"/>
            </a:pPr>
            <a:endParaRPr lang="en-US" sz="800" dirty="0" smtClean="0">
              <a:solidFill>
                <a:srgbClr val="002060"/>
              </a:solidFill>
              <a:latin typeface="Century Gothic" pitchFamily="34" charset="0"/>
            </a:endParaRPr>
          </a:p>
          <a:p>
            <a:pPr eaLnBrk="1" hangingPunct="1"/>
            <a:endParaRPr lang="en-US" sz="800" dirty="0" smtClean="0">
              <a:solidFill>
                <a:srgbClr val="002060"/>
              </a:solidFill>
              <a:latin typeface="Century Gothic" pitchFamily="34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  <a:latin typeface="Century Gothic" pitchFamily="34" charset="0"/>
              </a:rPr>
              <a:t> Postings to consider the completion of an annual cycle of performance</a:t>
            </a:r>
            <a:endParaRPr lang="en-US" sz="2000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pic>
        <p:nvPicPr>
          <p:cNvPr id="44051" name="Picture 2" descr="Sierra Leone National Anthem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r:link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575" y="76200"/>
            <a:ext cx="106362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52" name="Picture 2" descr="Sierra Leone National Anthem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r:link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213"/>
            <a:ext cx="106362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917538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9144000" cy="3429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nip Diagonal Corner Rectangle 4"/>
          <p:cNvSpPr/>
          <p:nvPr/>
        </p:nvSpPr>
        <p:spPr>
          <a:xfrm>
            <a:off x="-39914" y="962110"/>
            <a:ext cx="9144000" cy="5078328"/>
          </a:xfrm>
          <a:prstGeom prst="snip2Diag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>
          <a:xfrm>
            <a:off x="11113" y="44450"/>
            <a:ext cx="9082087" cy="1171575"/>
          </a:xfrm>
          <a:prstGeom prst="rect">
            <a:avLst/>
          </a:prstGeom>
          <a:ln/>
        </p:spPr>
        <p:txBody>
          <a:bodyPr anchor="ctr">
            <a:normAutofit/>
          </a:bodyPr>
          <a:lstStyle/>
          <a:p>
            <a:pPr marL="431800" indent="-323850" algn="ctr" fontAlgn="auto">
              <a:spcAft>
                <a:spcPts val="1425"/>
              </a:spcAft>
              <a:buClr>
                <a:srgbClr val="FF6309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fi-FI" sz="3200" b="1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1113" y="1417638"/>
            <a:ext cx="9070975" cy="4899025"/>
          </a:xfrm>
          <a:prstGeom prst="rect">
            <a:avLst/>
          </a:prstGeom>
          <a:ln/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fi-FI" sz="28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44045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5992813"/>
            <a:ext cx="9096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6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4363" y="5992813"/>
            <a:ext cx="9096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9" name="TextBox 7"/>
          <p:cNvSpPr txBox="1">
            <a:spLocks noChangeArrowheads="1"/>
          </p:cNvSpPr>
          <p:nvPr/>
        </p:nvSpPr>
        <p:spPr bwMode="auto">
          <a:xfrm>
            <a:off x="152400" y="1143000"/>
            <a:ext cx="83820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rgbClr val="002060"/>
                </a:solidFill>
              </a:rPr>
              <a:t>CONCLUSION</a:t>
            </a:r>
          </a:p>
          <a:p>
            <a:pPr algn="ctr" eaLnBrk="1" hangingPunct="1"/>
            <a:endParaRPr lang="en-US" sz="2000" b="1" dirty="0" smtClean="0">
              <a:solidFill>
                <a:srgbClr val="002060"/>
              </a:solidFill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000" dirty="0" smtClean="0">
                <a:solidFill>
                  <a:srgbClr val="002060"/>
                </a:solidFill>
                <a:latin typeface="Century Gothic" pitchFamily="34" charset="0"/>
              </a:rPr>
              <a:t>Until and unless every civil servant makes performance appraisal a priority and the key Actors in particular understand and perform their roles and responsibilities objectively, the intended impact of performance appraisal will become difficult to realize </a:t>
            </a:r>
            <a:endParaRPr lang="en-US" sz="2000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pic>
        <p:nvPicPr>
          <p:cNvPr id="44051" name="Picture 2" descr="Sierra Leone National Anthem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r:link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575" y="76200"/>
            <a:ext cx="106362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52" name="Picture 2" descr="Sierra Leone National Anthem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r:link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213"/>
            <a:ext cx="106362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917538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9144000" cy="3429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nip Diagonal Corner Rectangle 4"/>
          <p:cNvSpPr/>
          <p:nvPr/>
        </p:nvSpPr>
        <p:spPr>
          <a:xfrm>
            <a:off x="-39914" y="962110"/>
            <a:ext cx="9144000" cy="5078328"/>
          </a:xfrm>
          <a:prstGeom prst="snip2Diag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>
          <a:xfrm>
            <a:off x="11113" y="44450"/>
            <a:ext cx="9082087" cy="1171575"/>
          </a:xfrm>
          <a:prstGeom prst="rect">
            <a:avLst/>
          </a:prstGeom>
          <a:ln/>
        </p:spPr>
        <p:txBody>
          <a:bodyPr anchor="ctr">
            <a:normAutofit/>
          </a:bodyPr>
          <a:lstStyle/>
          <a:p>
            <a:pPr marL="431800" indent="-323850" algn="ctr" fontAlgn="auto">
              <a:spcAft>
                <a:spcPts val="1425"/>
              </a:spcAft>
              <a:buClr>
                <a:srgbClr val="FF6309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fi-FI" sz="3200" b="1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1113" y="1417638"/>
            <a:ext cx="9070975" cy="4899025"/>
          </a:xfrm>
          <a:prstGeom prst="rect">
            <a:avLst/>
          </a:prstGeom>
          <a:ln/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fi-FI" sz="28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44045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5992813"/>
            <a:ext cx="9096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6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4363" y="5992813"/>
            <a:ext cx="9096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9" name="TextBox 7"/>
          <p:cNvSpPr txBox="1">
            <a:spLocks noChangeArrowheads="1"/>
          </p:cNvSpPr>
          <p:nvPr/>
        </p:nvSpPr>
        <p:spPr bwMode="auto">
          <a:xfrm>
            <a:off x="152400" y="2514600"/>
            <a:ext cx="8382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7200" b="1" dirty="0" smtClean="0">
                <a:solidFill>
                  <a:srgbClr val="7030A0"/>
                </a:solidFill>
              </a:rPr>
              <a:t>THANK YOU</a:t>
            </a:r>
            <a:endParaRPr lang="en-US" sz="7200" b="1" dirty="0">
              <a:solidFill>
                <a:srgbClr val="7030A0"/>
              </a:solidFill>
            </a:endParaRPr>
          </a:p>
        </p:txBody>
      </p:sp>
      <p:pic>
        <p:nvPicPr>
          <p:cNvPr id="44051" name="Picture 2" descr="Sierra Leone National Anthem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r:link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575" y="76200"/>
            <a:ext cx="106362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52" name="Picture 2" descr="Sierra Leone National Anthem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r:link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213"/>
            <a:ext cx="106362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917538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9144000" cy="3429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nip Diagonal Corner Rectangle 4"/>
          <p:cNvSpPr/>
          <p:nvPr/>
        </p:nvSpPr>
        <p:spPr>
          <a:xfrm>
            <a:off x="0" y="889836"/>
            <a:ext cx="9144000" cy="5078328"/>
          </a:xfrm>
          <a:prstGeom prst="snip2Diag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>
          <a:xfrm>
            <a:off x="11113" y="44450"/>
            <a:ext cx="9082087" cy="1171575"/>
          </a:xfrm>
          <a:prstGeom prst="rect">
            <a:avLst/>
          </a:prstGeom>
          <a:ln/>
        </p:spPr>
        <p:txBody>
          <a:bodyPr anchor="ctr">
            <a:normAutofit/>
          </a:bodyPr>
          <a:lstStyle/>
          <a:p>
            <a:pPr marL="431800" indent="-323850" algn="ctr" fontAlgn="auto">
              <a:spcAft>
                <a:spcPts val="1425"/>
              </a:spcAft>
              <a:buClr>
                <a:srgbClr val="FF6309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fi-FI" sz="3200" b="1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1113" y="1417638"/>
            <a:ext cx="9070975" cy="4899025"/>
          </a:xfrm>
          <a:prstGeom prst="rect">
            <a:avLst/>
          </a:prstGeom>
          <a:ln/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fi-FI" sz="28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7181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5992813"/>
            <a:ext cx="9096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4363" y="5992813"/>
            <a:ext cx="9096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304800" y="1066800"/>
            <a:ext cx="838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kern="0" dirty="0" smtClean="0">
                <a:solidFill>
                  <a:srgbClr val="7030A0"/>
                </a:solidFill>
              </a:rPr>
              <a:t>WHERE WE CAME FROM</a:t>
            </a:r>
            <a:r>
              <a:rPr lang="en-GB" sz="2000" b="1" kern="0" dirty="0" smtClean="0">
                <a:solidFill>
                  <a:srgbClr val="7030A0"/>
                </a:solidFill>
                <a:latin typeface="Georgia" pitchFamily="18" charset="0"/>
              </a:rPr>
              <a:t> </a:t>
            </a:r>
            <a:endParaRPr lang="en-GB" sz="2000" b="1" kern="0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400" y="1600200"/>
            <a:ext cx="86868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defRPr/>
            </a:pPr>
            <a:endParaRPr lang="en-GB" sz="800" b="1" kern="0" dirty="0" smtClean="0">
              <a:solidFill>
                <a:srgbClr val="002060"/>
              </a:solidFill>
              <a:latin typeface="Century Gothic" pitchFamily="34" charset="0"/>
            </a:endParaRPr>
          </a:p>
          <a:p>
            <a:pPr marL="342900" indent="-342900" algn="ctr">
              <a:defRPr/>
            </a:pPr>
            <a:r>
              <a:rPr lang="en-GB" sz="2000" kern="0" dirty="0" smtClean="0">
                <a:solidFill>
                  <a:schemeClr val="tx2"/>
                </a:solidFill>
                <a:latin typeface="Century Gothic" pitchFamily="34" charset="0"/>
              </a:rPr>
              <a:t>ANNUAL CONFIDENTIAL REPORT (ACR)</a:t>
            </a:r>
          </a:p>
          <a:p>
            <a:pPr marL="342900" indent="-342900" algn="ctr">
              <a:defRPr/>
            </a:pPr>
            <a:endParaRPr lang="en-GB" sz="800" kern="0" dirty="0" smtClean="0">
              <a:solidFill>
                <a:schemeClr val="tx2"/>
              </a:solidFill>
              <a:latin typeface="Century Gothic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GB" sz="2000" kern="0" dirty="0" smtClean="0">
                <a:solidFill>
                  <a:schemeClr val="tx2"/>
                </a:solidFill>
                <a:latin typeface="Century Gothic" pitchFamily="34" charset="0"/>
              </a:rPr>
              <a:t>Annual assessment of the work of civil servants done in confidence by supervising officers </a:t>
            </a:r>
          </a:p>
          <a:p>
            <a:pPr marL="342900" indent="-342900" algn="ctr">
              <a:defRPr/>
            </a:pPr>
            <a:endParaRPr lang="en-GB" sz="800" kern="0" dirty="0" smtClean="0">
              <a:solidFill>
                <a:schemeClr val="tx2"/>
              </a:solidFill>
              <a:latin typeface="Century Gothic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GB" sz="2000" kern="0" dirty="0" smtClean="0">
                <a:solidFill>
                  <a:schemeClr val="tx2"/>
                </a:solidFill>
                <a:latin typeface="Century Gothic" pitchFamily="34" charset="0"/>
              </a:rPr>
              <a:t>ACR Form provided by office of Establishment Secretary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800" kern="0" dirty="0" smtClean="0">
              <a:solidFill>
                <a:schemeClr val="tx2"/>
              </a:solidFill>
              <a:latin typeface="Century Gothic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kern="0" dirty="0" smtClean="0">
                <a:solidFill>
                  <a:schemeClr val="tx2"/>
                </a:solidFill>
                <a:latin typeface="Century Gothic" pitchFamily="34" charset="0"/>
              </a:rPr>
              <a:t>  Assessment Form divided into three parts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kern="0" dirty="0" smtClean="0">
              <a:solidFill>
                <a:schemeClr val="tx2"/>
              </a:solidFill>
              <a:latin typeface="Century Gothic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kern="0" dirty="0" smtClean="0">
                <a:solidFill>
                  <a:schemeClr val="tx2"/>
                </a:solidFill>
                <a:latin typeface="Century Gothic" pitchFamily="34" charset="0"/>
              </a:rPr>
              <a:t>  The officer completed part 1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kern="0" dirty="0" smtClean="0">
              <a:solidFill>
                <a:schemeClr val="tx2"/>
              </a:solidFill>
              <a:latin typeface="Century Gothic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kern="0" dirty="0" smtClean="0">
                <a:solidFill>
                  <a:schemeClr val="tx2"/>
                </a:solidFill>
                <a:latin typeface="Century Gothic" pitchFamily="34" charset="0"/>
              </a:rPr>
              <a:t>  The supervising officer completed Part 2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800" kern="0" dirty="0" smtClean="0">
              <a:solidFill>
                <a:schemeClr val="tx2"/>
              </a:solidFill>
              <a:latin typeface="Century Gothic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kern="0" dirty="0" smtClean="0">
                <a:solidFill>
                  <a:schemeClr val="tx2"/>
                </a:solidFill>
                <a:latin typeface="Century Gothic" pitchFamily="34" charset="0"/>
              </a:rPr>
              <a:t>  Head of Department complete Part 3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2000" kern="0" dirty="0" smtClean="0">
              <a:solidFill>
                <a:schemeClr val="tx2"/>
              </a:solidFill>
              <a:latin typeface="Century Gothic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kern="0" dirty="0" smtClean="0">
              <a:solidFill>
                <a:schemeClr val="tx2"/>
              </a:solidFill>
              <a:latin typeface="Century Gothic" pitchFamily="34" charset="0"/>
            </a:endParaRPr>
          </a:p>
          <a:p>
            <a:pPr marL="342900" indent="-342900" algn="just">
              <a:defRPr/>
            </a:pPr>
            <a:endParaRPr lang="en-GB" sz="2000" kern="0" dirty="0">
              <a:solidFill>
                <a:schemeClr val="tx2"/>
              </a:solidFill>
              <a:latin typeface="Century Gothic" pitchFamily="34" charset="0"/>
            </a:endParaRP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kern="0" dirty="0">
              <a:solidFill>
                <a:schemeClr val="tx2"/>
              </a:solidFill>
              <a:latin typeface="Georg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Text" lastClr="000000"/>
              </a:solidFill>
            </a:endParaRPr>
          </a:p>
        </p:txBody>
      </p:sp>
      <p:pic>
        <p:nvPicPr>
          <p:cNvPr id="7189" name="Picture 2" descr="Sierra Leone National Anthem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r:link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575" y="76200"/>
            <a:ext cx="106362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0" name="Picture 2" descr="Sierra Leone National Anthem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r:link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" y="76200"/>
            <a:ext cx="106362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9144000" cy="3429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nip Diagonal Corner Rectangle 4"/>
          <p:cNvSpPr/>
          <p:nvPr/>
        </p:nvSpPr>
        <p:spPr>
          <a:xfrm>
            <a:off x="0" y="889836"/>
            <a:ext cx="9144000" cy="5078328"/>
          </a:xfrm>
          <a:prstGeom prst="snip2Diag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>
          <a:xfrm>
            <a:off x="11113" y="44450"/>
            <a:ext cx="9082087" cy="1171575"/>
          </a:xfrm>
          <a:prstGeom prst="rect">
            <a:avLst/>
          </a:prstGeom>
          <a:ln/>
        </p:spPr>
        <p:txBody>
          <a:bodyPr anchor="ctr">
            <a:normAutofit/>
          </a:bodyPr>
          <a:lstStyle/>
          <a:p>
            <a:pPr marL="431800" indent="-323850" algn="ctr" fontAlgn="auto">
              <a:spcAft>
                <a:spcPts val="1425"/>
              </a:spcAft>
              <a:buClr>
                <a:srgbClr val="FF6309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fi-FI" sz="3200" b="1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1113" y="1417638"/>
            <a:ext cx="9070975" cy="4899025"/>
          </a:xfrm>
          <a:prstGeom prst="rect">
            <a:avLst/>
          </a:prstGeom>
          <a:ln/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fi-FI" sz="28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085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5992813"/>
            <a:ext cx="9096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4363" y="5992813"/>
            <a:ext cx="9096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9" name="TextBox 1"/>
          <p:cNvSpPr txBox="1">
            <a:spLocks noChangeArrowheads="1"/>
          </p:cNvSpPr>
          <p:nvPr/>
        </p:nvSpPr>
        <p:spPr bwMode="auto">
          <a:xfrm>
            <a:off x="465138" y="1592262"/>
            <a:ext cx="8450262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kern="0" dirty="0" smtClean="0">
                <a:solidFill>
                  <a:schemeClr val="tx2"/>
                </a:solidFill>
                <a:latin typeface="Century Gothic" pitchFamily="34" charset="0"/>
              </a:rPr>
              <a:t>Virtually no basis for conducting assessment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kern="0" dirty="0" smtClean="0">
                <a:solidFill>
                  <a:schemeClr val="tx2"/>
                </a:solidFill>
                <a:latin typeface="Century Gothic" pitchFamily="34" charset="0"/>
              </a:rPr>
              <a:t>Did not allow participatory planning of work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800" kern="0" dirty="0" smtClean="0">
              <a:solidFill>
                <a:schemeClr val="tx2"/>
              </a:solidFill>
              <a:latin typeface="Century Gothic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kern="0" dirty="0" smtClean="0">
                <a:solidFill>
                  <a:schemeClr val="tx2"/>
                </a:solidFill>
                <a:latin typeface="Century Gothic" pitchFamily="34" charset="0"/>
              </a:rPr>
              <a:t>Was not transparent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800" kern="0" dirty="0" smtClean="0">
              <a:solidFill>
                <a:schemeClr val="tx2"/>
              </a:solidFill>
              <a:latin typeface="Century Gothic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kern="0" dirty="0" smtClean="0">
                <a:solidFill>
                  <a:schemeClr val="tx2"/>
                </a:solidFill>
                <a:latin typeface="Century Gothic" pitchFamily="34" charset="0"/>
              </a:rPr>
              <a:t>Did not encourage consultations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800" kern="0" dirty="0" smtClean="0">
              <a:solidFill>
                <a:schemeClr val="tx2"/>
              </a:solidFill>
              <a:latin typeface="Century Gothic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kern="0" dirty="0" smtClean="0">
                <a:solidFill>
                  <a:schemeClr val="tx2"/>
                </a:solidFill>
                <a:latin typeface="Century Gothic" pitchFamily="34" charset="0"/>
              </a:rPr>
              <a:t>Did not promote individual accountability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800" kern="0" dirty="0" smtClean="0">
              <a:solidFill>
                <a:schemeClr val="tx2"/>
              </a:solidFill>
              <a:latin typeface="Century Gothic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kern="0" dirty="0" smtClean="0">
                <a:solidFill>
                  <a:schemeClr val="tx2"/>
                </a:solidFill>
                <a:latin typeface="Century Gothic" pitchFamily="34" charset="0"/>
              </a:rPr>
              <a:t>Allowed the use of unreasonable discretion in assessment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800" kern="0" dirty="0" smtClean="0">
              <a:solidFill>
                <a:schemeClr val="tx2"/>
              </a:solidFill>
              <a:latin typeface="Century Gothic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kern="0" dirty="0" smtClean="0">
                <a:solidFill>
                  <a:schemeClr val="tx2"/>
                </a:solidFill>
                <a:latin typeface="Century Gothic" pitchFamily="34" charset="0"/>
              </a:rPr>
              <a:t>Did not provide opportunity for feedback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800" kern="0" dirty="0" smtClean="0">
              <a:solidFill>
                <a:schemeClr val="tx2"/>
              </a:solidFill>
              <a:latin typeface="Century Gothic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kern="0" dirty="0" smtClean="0">
                <a:solidFill>
                  <a:schemeClr val="tx2"/>
                </a:solidFill>
                <a:latin typeface="Century Gothic" pitchFamily="34" charset="0"/>
              </a:rPr>
              <a:t>Supervisor was always right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800" kern="0" dirty="0" smtClean="0">
              <a:solidFill>
                <a:schemeClr val="tx2"/>
              </a:solidFill>
              <a:latin typeface="Century Gothic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kern="0" dirty="0" smtClean="0">
                <a:solidFill>
                  <a:schemeClr val="tx2"/>
                </a:solidFill>
                <a:latin typeface="Century Gothic" pitchFamily="34" charset="0"/>
              </a:rPr>
              <a:t>Cannot support the present Ministerial Performance Contract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2000" kern="0" dirty="0" smtClean="0">
              <a:solidFill>
                <a:schemeClr val="tx2"/>
              </a:solidFill>
              <a:latin typeface="Century Gothic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 smtClean="0">
                <a:solidFill>
                  <a:schemeClr val="tx2"/>
                </a:solidFill>
                <a:latin typeface="Century Gothic" pitchFamily="34" charset="0"/>
              </a:rPr>
              <a:t>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2400" b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3090" name="TextBox 7"/>
          <p:cNvSpPr txBox="1">
            <a:spLocks noChangeArrowheads="1"/>
          </p:cNvSpPr>
          <p:nvPr/>
        </p:nvSpPr>
        <p:spPr bwMode="auto">
          <a:xfrm>
            <a:off x="900113" y="1001713"/>
            <a:ext cx="740568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FLAWS OF ANNUAL CONFIDENTIAL REPORT</a:t>
            </a:r>
          </a:p>
          <a:p>
            <a:pPr algn="ctr" eaLnBrk="1" hangingPunct="1"/>
            <a:endParaRPr lang="en-US" sz="2400" b="1" dirty="0">
              <a:solidFill>
                <a:srgbClr val="00B050"/>
              </a:solidFill>
              <a:latin typeface="Century Gothic" pitchFamily="34" charset="0"/>
            </a:endParaRPr>
          </a:p>
        </p:txBody>
      </p:sp>
      <p:pic>
        <p:nvPicPr>
          <p:cNvPr id="3091" name="Picture 2" descr="Sierra Leone National Anthem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r:link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76200"/>
            <a:ext cx="106362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2" name="Picture 2" descr="Sierra Leone National Anthem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r:link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" y="76200"/>
            <a:ext cx="106362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9144000" cy="3429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nip Diagonal Corner Rectangle 4"/>
          <p:cNvSpPr/>
          <p:nvPr/>
        </p:nvSpPr>
        <p:spPr>
          <a:xfrm>
            <a:off x="0" y="889836"/>
            <a:ext cx="9144000" cy="5078328"/>
          </a:xfrm>
          <a:prstGeom prst="snip2Diag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>
          <a:xfrm>
            <a:off x="11113" y="44450"/>
            <a:ext cx="9082087" cy="1171575"/>
          </a:xfrm>
          <a:prstGeom prst="rect">
            <a:avLst/>
          </a:prstGeom>
          <a:ln/>
        </p:spPr>
        <p:txBody>
          <a:bodyPr anchor="ctr">
            <a:normAutofit/>
          </a:bodyPr>
          <a:lstStyle/>
          <a:p>
            <a:pPr marL="431800" indent="-323850" algn="ctr" fontAlgn="auto">
              <a:spcAft>
                <a:spcPts val="1425"/>
              </a:spcAft>
              <a:buClr>
                <a:srgbClr val="FF6309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fi-FI" sz="3200" b="1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1113" y="1417638"/>
            <a:ext cx="9070975" cy="4899025"/>
          </a:xfrm>
          <a:prstGeom prst="rect">
            <a:avLst/>
          </a:prstGeom>
          <a:ln/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fi-FI" sz="28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8205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5992813"/>
            <a:ext cx="9096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6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4363" y="5992813"/>
            <a:ext cx="9096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10" name="Rectangle 13"/>
          <p:cNvSpPr>
            <a:spLocks noChangeArrowheads="1"/>
          </p:cNvSpPr>
          <p:nvPr/>
        </p:nvSpPr>
        <p:spPr bwMode="auto">
          <a:xfrm>
            <a:off x="381000" y="838200"/>
            <a:ext cx="8610600" cy="430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RECENT DEVELOPMENTS/REFORMS</a:t>
            </a:r>
          </a:p>
          <a:p>
            <a:pPr algn="ctr">
              <a:lnSpc>
                <a:spcPct val="150000"/>
              </a:lnSpc>
            </a:pPr>
            <a:endParaRPr lang="fr-FR" sz="800" b="1" baseline="30000" dirty="0" smtClean="0">
              <a:solidFill>
                <a:srgbClr val="00B0F0"/>
              </a:solidFill>
              <a:latin typeface="Century Gothic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dirty="0" smtClean="0">
                <a:latin typeface="Century Gothic" pitchFamily="34" charset="0"/>
              </a:rPr>
              <a:t> Start of Ministerial Performance contract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dirty="0" smtClean="0">
                <a:latin typeface="Century Gothic" pitchFamily="34" charset="0"/>
              </a:rPr>
              <a:t> Transformation of Office of Establishment Secretary to Human Resource Management Office with expanded mandate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dirty="0" smtClean="0">
                <a:latin typeface="Century Gothic" pitchFamily="34" charset="0"/>
              </a:rPr>
              <a:t> Introduction of a new appraisal system for civil servants – Individual Performance Appraisal System (IPAS)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Century Gothic" pitchFamily="34" charset="0"/>
              </a:rPr>
              <a:t>  </a:t>
            </a:r>
            <a:endParaRPr lang="fr-FR" sz="2000" baseline="30000" dirty="0" smtClean="0">
              <a:latin typeface="Century Gothic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2800" b="1" baseline="30000" dirty="0" smtClean="0">
                <a:latin typeface="Century Gothic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endParaRPr lang="fr-FR" sz="2800" b="1" baseline="30000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8211" name="Picture 2" descr="Sierra Leone National Anthem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r:link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575" y="76200"/>
            <a:ext cx="106362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2" name="Picture 2" descr="Sierra Leone National Anthem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r:link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" y="76200"/>
            <a:ext cx="106362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9144000" cy="3429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nip Diagonal Corner Rectangle 4"/>
          <p:cNvSpPr/>
          <p:nvPr/>
        </p:nvSpPr>
        <p:spPr>
          <a:xfrm>
            <a:off x="0" y="889836"/>
            <a:ext cx="9144000" cy="5078328"/>
          </a:xfrm>
          <a:prstGeom prst="snip2Diag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>
          <a:xfrm>
            <a:off x="11113" y="44450"/>
            <a:ext cx="9082087" cy="1171575"/>
          </a:xfrm>
          <a:prstGeom prst="rect">
            <a:avLst/>
          </a:prstGeom>
          <a:ln/>
        </p:spPr>
        <p:txBody>
          <a:bodyPr anchor="ctr">
            <a:normAutofit/>
          </a:bodyPr>
          <a:lstStyle/>
          <a:p>
            <a:pPr marL="431800" indent="-323850" algn="ctr" fontAlgn="auto">
              <a:spcAft>
                <a:spcPts val="1425"/>
              </a:spcAft>
              <a:buClr>
                <a:srgbClr val="FF6309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fi-FI" sz="3200" b="1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1113" y="1417638"/>
            <a:ext cx="9070975" cy="4899025"/>
          </a:xfrm>
          <a:prstGeom prst="rect">
            <a:avLst/>
          </a:prstGeom>
          <a:ln/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fi-FI" sz="28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085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5992813"/>
            <a:ext cx="9096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4363" y="5992813"/>
            <a:ext cx="9096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9" name="TextBox 1"/>
          <p:cNvSpPr txBox="1">
            <a:spLocks noChangeArrowheads="1"/>
          </p:cNvSpPr>
          <p:nvPr/>
        </p:nvSpPr>
        <p:spPr bwMode="auto">
          <a:xfrm>
            <a:off x="465138" y="1447800"/>
            <a:ext cx="8450262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2060"/>
                </a:solidFill>
                <a:latin typeface="Century" pitchFamily="18" charset="0"/>
              </a:rPr>
              <a:t>A Directorate of Performance Management set up in HRMO in October 2011 with the following mandate:</a:t>
            </a:r>
          </a:p>
          <a:p>
            <a:pPr marL="457200" lvl="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dirty="0" smtClean="0">
                <a:solidFill>
                  <a:srgbClr val="002060"/>
                </a:solidFill>
                <a:latin typeface="Century" pitchFamily="18" charset="0"/>
              </a:rPr>
              <a:t>Coordinate Individual</a:t>
            </a:r>
            <a:r>
              <a:rPr lang="en-US" sz="2000" b="1" dirty="0" smtClean="0">
                <a:solidFill>
                  <a:srgbClr val="002060"/>
                </a:solidFill>
                <a:latin typeface="Century" pitchFamily="18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Century" pitchFamily="18" charset="0"/>
              </a:rPr>
              <a:t>Performance Appraisal in the civil service in compliance with existing rules and regulations</a:t>
            </a:r>
          </a:p>
          <a:p>
            <a:pPr marL="457200" lvl="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dirty="0" smtClean="0">
                <a:solidFill>
                  <a:srgbClr val="002060"/>
                </a:solidFill>
                <a:latin typeface="Century" pitchFamily="18" charset="0"/>
              </a:rPr>
              <a:t>Build and share knowledge on performance appraisal across the civil service</a:t>
            </a:r>
          </a:p>
          <a:p>
            <a:pPr marL="457200" lvl="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dirty="0" smtClean="0">
                <a:solidFill>
                  <a:srgbClr val="002060"/>
                </a:solidFill>
                <a:latin typeface="Century" pitchFamily="18" charset="0"/>
              </a:rPr>
              <a:t>Develop tools for implementation of  Individual Performance Appraisal System - IPAS</a:t>
            </a:r>
          </a:p>
          <a:p>
            <a:pPr marL="457200" lvl="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dirty="0" smtClean="0">
                <a:solidFill>
                  <a:srgbClr val="002060"/>
                </a:solidFill>
                <a:latin typeface="Century" pitchFamily="18" charset="0"/>
              </a:rPr>
              <a:t>Set up structures in the Ministries to enhance implementation of Individual Performance Appraisal System</a:t>
            </a:r>
          </a:p>
          <a:p>
            <a:pPr eaLnBrk="1" hangingPunct="1">
              <a:lnSpc>
                <a:spcPct val="150000"/>
              </a:lnSpc>
            </a:pPr>
            <a:endParaRPr lang="en-US" sz="2400" b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3090" name="TextBox 7"/>
          <p:cNvSpPr txBox="1">
            <a:spLocks noChangeArrowheads="1"/>
          </p:cNvSpPr>
          <p:nvPr/>
        </p:nvSpPr>
        <p:spPr bwMode="auto">
          <a:xfrm>
            <a:off x="900113" y="1001713"/>
            <a:ext cx="74056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SUPPORTING MINISTERIAL PERFORMANCE CONTRACT </a:t>
            </a:r>
            <a:endParaRPr lang="en-US" sz="2000" b="1" dirty="0">
              <a:solidFill>
                <a:srgbClr val="7030A0"/>
              </a:solidFill>
              <a:latin typeface="Century Gothic" pitchFamily="34" charset="0"/>
            </a:endParaRPr>
          </a:p>
        </p:txBody>
      </p:sp>
      <p:pic>
        <p:nvPicPr>
          <p:cNvPr id="3091" name="Picture 2" descr="Sierra Leone National Anthem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r:link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76200"/>
            <a:ext cx="106362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2" name="Picture 2" descr="Sierra Leone National Anthem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r:link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" y="76200"/>
            <a:ext cx="106362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9144000" cy="3429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nip Diagonal Corner Rectangle 4"/>
          <p:cNvSpPr/>
          <p:nvPr/>
        </p:nvSpPr>
        <p:spPr>
          <a:xfrm>
            <a:off x="0" y="889836"/>
            <a:ext cx="9144000" cy="5078328"/>
          </a:xfrm>
          <a:prstGeom prst="snip2Diag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>
          <a:xfrm>
            <a:off x="11113" y="44450"/>
            <a:ext cx="9082087" cy="1171575"/>
          </a:xfrm>
          <a:prstGeom prst="rect">
            <a:avLst/>
          </a:prstGeom>
          <a:ln/>
        </p:spPr>
        <p:txBody>
          <a:bodyPr anchor="ctr">
            <a:normAutofit/>
          </a:bodyPr>
          <a:lstStyle/>
          <a:p>
            <a:pPr marL="431800" indent="-323850" algn="ctr" fontAlgn="auto">
              <a:spcAft>
                <a:spcPts val="1425"/>
              </a:spcAft>
              <a:buClr>
                <a:srgbClr val="FF6309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fi-FI" sz="3200" b="1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1113" y="1417638"/>
            <a:ext cx="9070975" cy="4899025"/>
          </a:xfrm>
          <a:prstGeom prst="rect">
            <a:avLst/>
          </a:prstGeom>
          <a:ln/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fi-FI" sz="28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8205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5992813"/>
            <a:ext cx="9096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6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4363" y="5992813"/>
            <a:ext cx="9096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10" name="Rectangle 13"/>
          <p:cNvSpPr>
            <a:spLocks noChangeArrowheads="1"/>
          </p:cNvSpPr>
          <p:nvPr/>
        </p:nvSpPr>
        <p:spPr bwMode="auto">
          <a:xfrm>
            <a:off x="381000" y="838200"/>
            <a:ext cx="8610600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INDIVIDUAL PERFORMANCE APPRAISAL SYSTEM - IPAS </a:t>
            </a:r>
          </a:p>
          <a:p>
            <a:pPr algn="ctr">
              <a:lnSpc>
                <a:spcPct val="150000"/>
              </a:lnSpc>
            </a:pPr>
            <a:endParaRPr lang="fr-FR" sz="800" b="1" baseline="30000" dirty="0" smtClean="0">
              <a:solidFill>
                <a:srgbClr val="00B0F0"/>
              </a:solidFill>
              <a:latin typeface="Century Gothic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Century Gothic" pitchFamily="34" charset="0"/>
              </a:rPr>
              <a:t>Quarterly, MidYear and Annual review of individual staff performance of assigned duties based on mutually agreed targets with supervisor at the beggining of the year </a:t>
            </a:r>
            <a:endParaRPr lang="fr-FR" sz="2000" baseline="30000" dirty="0" smtClean="0">
              <a:latin typeface="Century Gothic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2800" b="1" baseline="30000" dirty="0" smtClean="0">
                <a:latin typeface="Century Gothic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endParaRPr lang="fr-FR" sz="2800" b="1" baseline="30000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8211" name="Picture 2" descr="Sierra Leone National Anthem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r:link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575" y="76200"/>
            <a:ext cx="106362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2" name="Picture 2" descr="Sierra Leone National Anthem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r:link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" y="76200"/>
            <a:ext cx="106362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9144000" cy="3429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nip Diagonal Corner Rectangle 4"/>
          <p:cNvSpPr/>
          <p:nvPr/>
        </p:nvSpPr>
        <p:spPr>
          <a:xfrm>
            <a:off x="0" y="889836"/>
            <a:ext cx="9144000" cy="5078328"/>
          </a:xfrm>
          <a:prstGeom prst="snip2Diag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>
          <a:xfrm>
            <a:off x="11113" y="44450"/>
            <a:ext cx="9082087" cy="1171575"/>
          </a:xfrm>
          <a:prstGeom prst="rect">
            <a:avLst/>
          </a:prstGeom>
          <a:ln/>
        </p:spPr>
        <p:txBody>
          <a:bodyPr anchor="ctr">
            <a:normAutofit/>
          </a:bodyPr>
          <a:lstStyle/>
          <a:p>
            <a:pPr marL="431800" indent="-323850" algn="ctr" fontAlgn="auto">
              <a:spcAft>
                <a:spcPts val="1425"/>
              </a:spcAft>
              <a:buClr>
                <a:srgbClr val="FF6309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fi-FI" sz="3200" b="1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1113" y="1417638"/>
            <a:ext cx="9070975" cy="4899025"/>
          </a:xfrm>
          <a:prstGeom prst="rect">
            <a:avLst/>
          </a:prstGeom>
          <a:ln/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fi-FI" sz="28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085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5992813"/>
            <a:ext cx="9096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4363" y="5992813"/>
            <a:ext cx="9096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9" name="TextBox 1"/>
          <p:cNvSpPr txBox="1">
            <a:spLocks noChangeArrowheads="1"/>
          </p:cNvSpPr>
          <p:nvPr/>
        </p:nvSpPr>
        <p:spPr bwMode="auto">
          <a:xfrm>
            <a:off x="465138" y="1592262"/>
            <a:ext cx="8450262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2"/>
                </a:solidFill>
                <a:latin typeface="Century Gothic" pitchFamily="34" charset="0"/>
              </a:rPr>
              <a:t>Accountability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2"/>
                </a:solidFill>
                <a:latin typeface="Century Gothic" pitchFamily="34" charset="0"/>
              </a:rPr>
              <a:t>Transparency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2"/>
                </a:solidFill>
                <a:latin typeface="Century Gothic" pitchFamily="34" charset="0"/>
              </a:rPr>
              <a:t>Participatory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2"/>
                </a:solidFill>
                <a:latin typeface="Century Gothic" pitchFamily="34" charset="0"/>
              </a:rPr>
              <a:t>Ownership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2"/>
                </a:solidFill>
                <a:latin typeface="Century Gothic" pitchFamily="34" charset="0"/>
              </a:rPr>
              <a:t>Competitiveness</a:t>
            </a:r>
          </a:p>
          <a:p>
            <a:pPr eaLnBrk="1" hangingPunct="1">
              <a:lnSpc>
                <a:spcPct val="150000"/>
              </a:lnSpc>
            </a:pPr>
            <a:endParaRPr lang="en-US" sz="2400" b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3090" name="TextBox 7"/>
          <p:cNvSpPr txBox="1">
            <a:spLocks noChangeArrowheads="1"/>
          </p:cNvSpPr>
          <p:nvPr/>
        </p:nvSpPr>
        <p:spPr bwMode="auto">
          <a:xfrm>
            <a:off x="900113" y="1001713"/>
            <a:ext cx="740568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PRINCIPLES OF INDIVIDUAL PERFORMANCE APPRAISAL SYSTEM</a:t>
            </a:r>
            <a:endParaRPr lang="en-US" sz="2000" b="1" dirty="0">
              <a:solidFill>
                <a:srgbClr val="7030A0"/>
              </a:solidFill>
              <a:latin typeface="Century Gothic" pitchFamily="34" charset="0"/>
            </a:endParaRPr>
          </a:p>
        </p:txBody>
      </p:sp>
      <p:pic>
        <p:nvPicPr>
          <p:cNvPr id="3091" name="Picture 2" descr="Sierra Leone National Anthem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r:link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76200"/>
            <a:ext cx="106362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2" name="Picture 2" descr="Sierra Leone National Anthem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r:link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" y="76200"/>
            <a:ext cx="106362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9144000" cy="3429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nip Diagonal Corner Rectangle 4"/>
          <p:cNvSpPr/>
          <p:nvPr/>
        </p:nvSpPr>
        <p:spPr>
          <a:xfrm>
            <a:off x="0" y="889836"/>
            <a:ext cx="9144000" cy="5078328"/>
          </a:xfrm>
          <a:prstGeom prst="snip2Diag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>
          <a:xfrm>
            <a:off x="11113" y="44450"/>
            <a:ext cx="9082087" cy="1171575"/>
          </a:xfrm>
          <a:prstGeom prst="rect">
            <a:avLst/>
          </a:prstGeom>
          <a:ln/>
        </p:spPr>
        <p:txBody>
          <a:bodyPr anchor="ctr">
            <a:normAutofit/>
          </a:bodyPr>
          <a:lstStyle/>
          <a:p>
            <a:pPr marL="431800" indent="-323850" algn="ctr" fontAlgn="auto">
              <a:spcAft>
                <a:spcPts val="1425"/>
              </a:spcAft>
              <a:buClr>
                <a:srgbClr val="FF6309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fi-FI" sz="3200" b="1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1113" y="1417638"/>
            <a:ext cx="9070975" cy="4899025"/>
          </a:xfrm>
          <a:prstGeom prst="rect">
            <a:avLst/>
          </a:prstGeom>
          <a:ln/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fi-FI" sz="28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8205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5992813"/>
            <a:ext cx="9096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6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4363" y="5992813"/>
            <a:ext cx="90963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10" name="Rectangle 13"/>
          <p:cNvSpPr>
            <a:spLocks noChangeArrowheads="1"/>
          </p:cNvSpPr>
          <p:nvPr/>
        </p:nvSpPr>
        <p:spPr bwMode="auto">
          <a:xfrm>
            <a:off x="381000" y="838200"/>
            <a:ext cx="861060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7030A0"/>
                </a:solidFill>
                <a:latin typeface="Century Gothic" pitchFamily="34" charset="0"/>
              </a:rPr>
              <a:t>RELEVANCE OF INDIVIDUAL PERFORMANCE APPRAISAL SYSTEM </a:t>
            </a:r>
          </a:p>
          <a:p>
            <a:pPr algn="ctr">
              <a:lnSpc>
                <a:spcPct val="150000"/>
              </a:lnSpc>
            </a:pPr>
            <a:endParaRPr lang="fr-FR" sz="800" b="1" baseline="30000" dirty="0" smtClean="0">
              <a:solidFill>
                <a:srgbClr val="00B0F0"/>
              </a:solidFill>
              <a:latin typeface="Century Gothic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dirty="0" smtClean="0">
                <a:latin typeface="Century Gothic" pitchFamily="34" charset="0"/>
              </a:rPr>
              <a:t> Link individual performance to performance of the Ministry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dirty="0" smtClean="0">
                <a:latin typeface="Century Gothic" pitchFamily="34" charset="0"/>
              </a:rPr>
              <a:t> Enable supervisor and appraisee to continuously assess progress of work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dirty="0" smtClean="0">
                <a:latin typeface="Century Gothic" pitchFamily="34" charset="0"/>
              </a:rPr>
              <a:t> Promote communication and feedback between Supervisor and Appraisee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dirty="0" smtClean="0">
                <a:latin typeface="Century Gothic" pitchFamily="34" charset="0"/>
              </a:rPr>
              <a:t> Set the basis of monitoring and assessing the work of an officer</a:t>
            </a:r>
          </a:p>
          <a:p>
            <a:pPr>
              <a:lnSpc>
                <a:spcPct val="150000"/>
              </a:lnSpc>
            </a:pPr>
            <a:r>
              <a:rPr lang="fr-FR" sz="2000" baseline="30000" dirty="0" smtClean="0">
                <a:latin typeface="Century Gothic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fr-FR" sz="2000" b="1" baseline="30000" dirty="0" smtClean="0">
                <a:latin typeface="Century Gothic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endParaRPr lang="fr-FR" sz="2800" b="1" baseline="30000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8211" name="Picture 2" descr="Sierra Leone National Anthem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r:link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575" y="76200"/>
            <a:ext cx="106362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2" name="Picture 2" descr="Sierra Leone National Anthem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r:link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" y="76200"/>
            <a:ext cx="106362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3948</TotalTime>
  <Words>1015</Words>
  <Application>Microsoft Office PowerPoint</Application>
  <PresentationFormat>On-screen Show (4:3)</PresentationFormat>
  <Paragraphs>193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click2tman</dc:creator>
  <cp:lastModifiedBy>Mr. Banya</cp:lastModifiedBy>
  <cp:revision>494</cp:revision>
  <dcterms:created xsi:type="dcterms:W3CDTF">2008-10-29T02:16:15Z</dcterms:created>
  <dcterms:modified xsi:type="dcterms:W3CDTF">2014-05-08T17:01:35Z</dcterms:modified>
</cp:coreProperties>
</file>