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9" r:id="rId7"/>
    <p:sldId id="260"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612D37-FE5D-49DA-916D-E178DBC1E222}"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12D37-FE5D-49DA-916D-E178DBC1E222}"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12D37-FE5D-49DA-916D-E178DBC1E222}"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12D37-FE5D-49DA-916D-E178DBC1E222}"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612D37-FE5D-49DA-916D-E178DBC1E222}"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612D37-FE5D-49DA-916D-E178DBC1E222}"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612D37-FE5D-49DA-916D-E178DBC1E222}" type="datetimeFigureOut">
              <a:rPr lang="en-US" smtClean="0"/>
              <a:pPr/>
              <a:t>5/8/2014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612D37-FE5D-49DA-916D-E178DBC1E222}" type="datetimeFigureOut">
              <a:rPr lang="en-US" smtClean="0"/>
              <a:pPr/>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12D37-FE5D-49DA-916D-E178DBC1E222}" type="datetimeFigureOut">
              <a:rPr lang="en-US" smtClean="0"/>
              <a:pPr/>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12D37-FE5D-49DA-916D-E178DBC1E222}"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12D37-FE5D-49DA-916D-E178DBC1E222}"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9BA32-C7DA-4B9B-B1B0-8ADB1B76B5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12D37-FE5D-49DA-916D-E178DBC1E222}" type="datetimeFigureOut">
              <a:rPr lang="en-US" smtClean="0"/>
              <a:pPr/>
              <a:t>5/8/2014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9BA32-C7DA-4B9B-B1B0-8ADB1B76B5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8001000" cy="3352800"/>
          </a:xfrm>
        </p:spPr>
        <p:txBody>
          <a:bodyPr>
            <a:noAutofit/>
          </a:bodyPr>
          <a:lstStyle/>
          <a:p>
            <a:r>
              <a:rPr lang="en-US" sz="3600" b="1" dirty="0" smtClean="0"/>
              <a:t>STRENGTHENING POLITICAL/ADMINISTRATIVE RELATIONS – A FORUM FOR MINISTERS, DEPUTY MINISTERS, PERMANENT SECRETARIES, PROFESSIONAL HEADS AND SENIOR PUBLIC OFFICERS, 8-9 MAY, 2014. </a:t>
            </a:r>
            <a:endParaRPr lang="en-US" sz="3600" b="1" dirty="0"/>
          </a:p>
        </p:txBody>
      </p:sp>
      <p:sp>
        <p:nvSpPr>
          <p:cNvPr id="3" name="Subtitle 2"/>
          <p:cNvSpPr>
            <a:spLocks noGrp="1"/>
          </p:cNvSpPr>
          <p:nvPr>
            <p:ph type="subTitle" idx="1"/>
          </p:nvPr>
        </p:nvSpPr>
        <p:spPr>
          <a:xfrm>
            <a:off x="914400" y="3733800"/>
            <a:ext cx="7543800" cy="2819400"/>
          </a:xfrm>
        </p:spPr>
        <p:txBody>
          <a:bodyPr/>
          <a:lstStyle/>
          <a:p>
            <a:r>
              <a:rPr lang="en-US" b="1" dirty="0" smtClean="0"/>
              <a:t>TOPIC: </a:t>
            </a:r>
            <a:r>
              <a:rPr lang="en-US" dirty="0" smtClean="0"/>
              <a:t>MANPOWER PLANNING</a:t>
            </a:r>
          </a:p>
          <a:p>
            <a:endParaRPr lang="en-US" b="1" dirty="0" smtClean="0"/>
          </a:p>
          <a:p>
            <a:r>
              <a:rPr lang="en-US" b="1" dirty="0" smtClean="0"/>
              <a:t>PRESENTED BY: </a:t>
            </a:r>
            <a:r>
              <a:rPr lang="en-US" dirty="0" smtClean="0"/>
              <a:t>A.S. TUCKER, DIRECTOR, HR PLANNING &amp; BUDGETING, HRMO.</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066800"/>
          </a:xfrm>
        </p:spPr>
        <p:txBody>
          <a:bodyPr>
            <a:normAutofit fontScale="90000"/>
          </a:bodyPr>
          <a:lstStyle/>
          <a:p>
            <a:r>
              <a:rPr lang="en-US" sz="3600" dirty="0" smtClean="0"/>
              <a:t/>
            </a:r>
            <a:br>
              <a:rPr lang="en-US" sz="3600" dirty="0" smtClean="0"/>
            </a:br>
            <a:r>
              <a:rPr lang="en-US" sz="3600" b="1" dirty="0" smtClean="0"/>
              <a:t>5. Manpower Hearings and Implementation of Manpower Plans</a:t>
            </a:r>
            <a:r>
              <a:rPr lang="en-US" sz="3600" dirty="0" smtClean="0"/>
              <a:t/>
            </a:r>
            <a:br>
              <a:rPr lang="en-US" sz="3600" dirty="0" smtClean="0"/>
            </a:br>
            <a:endParaRPr lang="en-US" sz="3600" dirty="0"/>
          </a:p>
        </p:txBody>
      </p:sp>
      <p:sp>
        <p:nvSpPr>
          <p:cNvPr id="3" name="Content Placeholder 2"/>
          <p:cNvSpPr>
            <a:spLocks noGrp="1"/>
          </p:cNvSpPr>
          <p:nvPr>
            <p:ph idx="1"/>
          </p:nvPr>
        </p:nvSpPr>
        <p:spPr>
          <a:xfrm>
            <a:off x="381000" y="1219200"/>
            <a:ext cx="8534400" cy="5486400"/>
          </a:xfrm>
        </p:spPr>
        <p:txBody>
          <a:bodyPr>
            <a:normAutofit lnSpcReduction="10000"/>
          </a:bodyPr>
          <a:lstStyle/>
          <a:p>
            <a:r>
              <a:rPr lang="en-US" sz="2400" dirty="0" smtClean="0"/>
              <a:t>The draft Manpower Plan for the MDA is presented at the Annual Manpower Hearings organized by the HRMO;</a:t>
            </a:r>
          </a:p>
          <a:p>
            <a:r>
              <a:rPr lang="en-US" sz="2400" dirty="0" smtClean="0"/>
              <a:t>The manpower requirements of the MDA will be discussed at length and an agreement reached in terms of the number and type of staff to be recruited and or promoted including changes to the </a:t>
            </a:r>
            <a:r>
              <a:rPr lang="en-US" sz="2400" dirty="0" err="1" smtClean="0"/>
              <a:t>authorised</a:t>
            </a:r>
            <a:r>
              <a:rPr lang="en-US" sz="2400" dirty="0" smtClean="0"/>
              <a:t> establishment in the light MDAs’ programmes for the coming year;</a:t>
            </a:r>
          </a:p>
          <a:p>
            <a:r>
              <a:rPr lang="en-US" sz="2400" dirty="0" smtClean="0"/>
              <a:t>In cases where new posts are required or existing posts are to be re-graded, the approval of the Re-Grading Committee is normally sought before such recruitments are done; </a:t>
            </a:r>
          </a:p>
          <a:p>
            <a:r>
              <a:rPr lang="en-US" sz="2400" dirty="0" smtClean="0"/>
              <a:t>Due to the skewed nature of staffing in the Civil Service, priority is given for filling vacancies in the middle and upper levels;</a:t>
            </a:r>
          </a:p>
          <a:p>
            <a:r>
              <a:rPr lang="en-US" sz="2400" dirty="0" smtClean="0"/>
              <a:t>The approved manpower  plan for MDAs are forwarded to MOFED for inclusion in the MTEF Budget for the </a:t>
            </a:r>
            <a:r>
              <a:rPr lang="en-US" sz="2400" smtClean="0"/>
              <a:t>ensuing Financial Year</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5. Conclusion</a:t>
            </a:r>
            <a:endParaRPr lang="en-US" sz="3600" b="1" dirty="0"/>
          </a:p>
        </p:txBody>
      </p:sp>
      <p:sp>
        <p:nvSpPr>
          <p:cNvPr id="3" name="Content Placeholder 2"/>
          <p:cNvSpPr>
            <a:spLocks noGrp="1"/>
          </p:cNvSpPr>
          <p:nvPr>
            <p:ph idx="1"/>
          </p:nvPr>
        </p:nvSpPr>
        <p:spPr>
          <a:xfrm>
            <a:off x="457200" y="1143000"/>
            <a:ext cx="8458200" cy="5486400"/>
          </a:xfrm>
        </p:spPr>
        <p:txBody>
          <a:bodyPr>
            <a:normAutofit/>
          </a:bodyPr>
          <a:lstStyle/>
          <a:p>
            <a:r>
              <a:rPr lang="en-US" sz="2400" dirty="0" smtClean="0"/>
              <a:t>Human resources are the most prized assets of our MDAs as they are used to achieve </a:t>
            </a:r>
            <a:r>
              <a:rPr lang="en-US" sz="2400" dirty="0" err="1" smtClean="0"/>
              <a:t>organisational</a:t>
            </a:r>
            <a:r>
              <a:rPr lang="en-US" sz="2400" dirty="0" smtClean="0"/>
              <a:t> objectives;</a:t>
            </a:r>
          </a:p>
          <a:p>
            <a:r>
              <a:rPr lang="en-US" sz="2400" dirty="0" smtClean="0"/>
              <a:t>The success of our national development agenda germane to the Agenda for Prosperity will to a large extent depend on how we </a:t>
            </a:r>
            <a:r>
              <a:rPr lang="en-US" sz="2400" dirty="0" err="1" smtClean="0"/>
              <a:t>utilise</a:t>
            </a:r>
            <a:r>
              <a:rPr lang="en-US" sz="2400" dirty="0" smtClean="0"/>
              <a:t> our human resources;</a:t>
            </a:r>
          </a:p>
          <a:p>
            <a:r>
              <a:rPr lang="en-US" sz="2400" dirty="0" smtClean="0"/>
              <a:t>Manpower Planning, which is part of our PFM Reform Strategy to control payroll </a:t>
            </a:r>
            <a:r>
              <a:rPr lang="en-US" sz="2400" dirty="0" smtClean="0"/>
              <a:t>cost, </a:t>
            </a:r>
            <a:r>
              <a:rPr lang="en-US" sz="2400" dirty="0" smtClean="0"/>
              <a:t>will help us achieve the goal of a sustainable wage bill;</a:t>
            </a:r>
          </a:p>
          <a:p>
            <a:r>
              <a:rPr lang="en-US" sz="2400" dirty="0" smtClean="0"/>
              <a:t>The formulation of MDAs’ Manpower Plans therefore requires the participation of all stakeholders in determining the number and type of skills required;</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pPr algn="ctr">
              <a:buNone/>
            </a:pPr>
            <a:r>
              <a:rPr lang="en-US" dirty="0" smtClean="0"/>
              <a:t>THANKS FOR YOUR ATTENTION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FORMAT OF PRESENTATION</a:t>
            </a:r>
            <a:endParaRPr lang="en-US" sz="3600" b="1" dirty="0"/>
          </a:p>
        </p:txBody>
      </p:sp>
      <p:sp>
        <p:nvSpPr>
          <p:cNvPr id="3" name="Content Placeholder 2"/>
          <p:cNvSpPr>
            <a:spLocks noGrp="1"/>
          </p:cNvSpPr>
          <p:nvPr>
            <p:ph idx="1"/>
          </p:nvPr>
        </p:nvSpPr>
        <p:spPr>
          <a:xfrm>
            <a:off x="762000" y="1752600"/>
            <a:ext cx="8077200" cy="3962400"/>
          </a:xfrm>
        </p:spPr>
        <p:txBody>
          <a:bodyPr>
            <a:normAutofit/>
          </a:bodyPr>
          <a:lstStyle/>
          <a:p>
            <a:pPr marL="514350" indent="-514350">
              <a:buAutoNum type="arabicPeriod"/>
            </a:pPr>
            <a:r>
              <a:rPr lang="en-US" sz="2800" dirty="0" smtClean="0"/>
              <a:t>Meaning of Manpower/Human Resource Planning</a:t>
            </a:r>
          </a:p>
          <a:p>
            <a:pPr marL="514350" indent="-514350">
              <a:buFont typeface="Arial" pitchFamily="34" charset="0"/>
              <a:buAutoNum type="arabicPeriod"/>
            </a:pPr>
            <a:r>
              <a:rPr lang="en-US" sz="2800" dirty="0" smtClean="0"/>
              <a:t>Manpower Planning process</a:t>
            </a:r>
          </a:p>
          <a:p>
            <a:pPr marL="514350" indent="-514350">
              <a:buAutoNum type="arabicPeriod"/>
            </a:pPr>
            <a:r>
              <a:rPr lang="en-US" sz="2800" dirty="0" smtClean="0"/>
              <a:t>Why Manpower Planning?</a:t>
            </a:r>
          </a:p>
          <a:p>
            <a:pPr>
              <a:buNone/>
            </a:pPr>
            <a:r>
              <a:rPr lang="en-US" sz="2800" dirty="0" smtClean="0"/>
              <a:t>4.   Procedure in preparing Manpower Plan &amp; Budget</a:t>
            </a:r>
          </a:p>
          <a:p>
            <a:pPr marL="514350" indent="-514350">
              <a:buAutoNum type="arabicPeriod" startAt="5"/>
            </a:pPr>
            <a:r>
              <a:rPr lang="en-US" sz="2800" dirty="0" smtClean="0"/>
              <a:t>Manpower Hearings and Implementation of Manpower Plans</a:t>
            </a:r>
          </a:p>
          <a:p>
            <a:pPr marL="514350" indent="-514350">
              <a:buAutoNum type="arabicPeriod" startAt="5"/>
            </a:pPr>
            <a:r>
              <a:rPr lang="en-US" sz="2800" dirty="0" smtClean="0"/>
              <a:t>Conclusion</a:t>
            </a:r>
          </a:p>
          <a:p>
            <a:pPr>
              <a:buNone/>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77500" lnSpcReduction="20000"/>
          </a:bodyPr>
          <a:lstStyle/>
          <a:p>
            <a:pPr marL="457200" indent="-457200">
              <a:buAutoNum type="arabicPeriod"/>
            </a:pPr>
            <a:r>
              <a:rPr lang="en-GB" sz="2800" b="1" dirty="0" smtClean="0"/>
              <a:t>WHAT IS MANPOWER/HUMAN RESOURCE PLANNING?</a:t>
            </a:r>
          </a:p>
          <a:p>
            <a:pPr marL="457200" indent="-457200">
              <a:buAutoNum type="arabicPeriod"/>
            </a:pPr>
            <a:endParaRPr lang="en-GB" sz="2800" b="1" dirty="0" smtClean="0"/>
          </a:p>
          <a:p>
            <a:r>
              <a:rPr lang="en-GB" sz="2800" dirty="0" smtClean="0"/>
              <a:t>The Chartered Institute of Personnel and Development defines Human</a:t>
            </a:r>
          </a:p>
          <a:p>
            <a:pPr>
              <a:buNone/>
            </a:pPr>
            <a:r>
              <a:rPr lang="en-GB" sz="2800" dirty="0" smtClean="0"/>
              <a:t>	Resource  Planning as: </a:t>
            </a:r>
            <a:endParaRPr lang="en-US" sz="2800" dirty="0" smtClean="0"/>
          </a:p>
          <a:p>
            <a:pPr>
              <a:buNone/>
            </a:pPr>
            <a:r>
              <a:rPr lang="en-GB" sz="2800" dirty="0" smtClean="0"/>
              <a:t> </a:t>
            </a:r>
            <a:r>
              <a:rPr lang="en-GB" sz="2800" b="1" dirty="0" smtClean="0"/>
              <a:t>	“The systematic and continuing process of analysing an organization’s human resource needs under changing conditions and developing personnel policies appropriate to the long term effectiveness of the organization. It is an integral part of corporate planning and budgeting procedures since human resource costs and forecasts both affect and are affected by longer term corporate plans”.</a:t>
            </a:r>
          </a:p>
          <a:p>
            <a:pPr>
              <a:buNone/>
            </a:pPr>
            <a:endParaRPr lang="en-GB" sz="2800" b="1" dirty="0" smtClean="0"/>
          </a:p>
          <a:p>
            <a:r>
              <a:rPr lang="en-US" sz="2800" dirty="0" smtClean="0"/>
              <a:t>Bulla and Scott (1994) defined HRP as </a:t>
            </a:r>
            <a:r>
              <a:rPr lang="en-US" sz="2800" b="1" dirty="0" smtClean="0"/>
              <a:t>‘the process for ensuring that the human resource requirements of an organization are identified and plans are made for satisfying those requirements.’</a:t>
            </a:r>
          </a:p>
          <a:p>
            <a:pPr>
              <a:buNone/>
            </a:pPr>
            <a:endParaRPr lang="en-US" sz="2800" dirty="0" smtClean="0"/>
          </a:p>
          <a:p>
            <a:r>
              <a:rPr lang="en-US" sz="2800" dirty="0" smtClean="0"/>
              <a:t>Reilly (2003) defined workforce planning as </a:t>
            </a:r>
            <a:r>
              <a:rPr lang="en-US" sz="2800" b="1" dirty="0" smtClean="0"/>
              <a:t>‘A process in which an organization attempts to estimate the demand for </a:t>
            </a:r>
            <a:r>
              <a:rPr lang="en-US" sz="2800" b="1" dirty="0" err="1" smtClean="0"/>
              <a:t>labour</a:t>
            </a:r>
            <a:r>
              <a:rPr lang="en-US" sz="2800" b="1" dirty="0" smtClean="0"/>
              <a:t> and evaluate the size, nature and sources of supply which will be required to meet the demand.’</a:t>
            </a:r>
          </a:p>
          <a:p>
            <a:pPr>
              <a:buNone/>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6096000"/>
          </a:xfrm>
        </p:spPr>
        <p:txBody>
          <a:bodyPr>
            <a:normAutofit fontScale="77500" lnSpcReduction="20000"/>
          </a:bodyPr>
          <a:lstStyle/>
          <a:p>
            <a:r>
              <a:rPr lang="en-US" sz="2800" dirty="0" smtClean="0"/>
              <a:t>From the above definitions, it could be discerned that HRP is part of strategic planning and management as it identifies the core competencies that the organization needs to achieve its goals and therefore its skills and behavioral competencies.</a:t>
            </a:r>
          </a:p>
          <a:p>
            <a:pPr>
              <a:buNone/>
            </a:pPr>
            <a:endParaRPr lang="en-US" sz="2800" dirty="0" smtClean="0"/>
          </a:p>
          <a:p>
            <a:pPr>
              <a:buNone/>
            </a:pPr>
            <a:r>
              <a:rPr lang="en-GB" sz="2800" dirty="0" smtClean="0"/>
              <a:t>Manpower planning requires that the MDAs obtain the people </a:t>
            </a:r>
          </a:p>
          <a:p>
            <a:pPr>
              <a:buNone/>
            </a:pPr>
            <a:r>
              <a:rPr lang="en-GB" sz="2800" dirty="0" smtClean="0"/>
              <a:t>(manpower) that they need by: </a:t>
            </a:r>
            <a:endParaRPr lang="en-US" sz="2800" dirty="0" smtClean="0"/>
          </a:p>
          <a:p>
            <a:pPr>
              <a:buNone/>
            </a:pPr>
            <a:r>
              <a:rPr lang="en-GB" sz="2800" dirty="0" smtClean="0"/>
              <a:t> </a:t>
            </a:r>
            <a:endParaRPr lang="en-US" sz="2800" dirty="0" smtClean="0"/>
          </a:p>
          <a:p>
            <a:pPr lvl="0"/>
            <a:r>
              <a:rPr lang="en-GB" sz="2800" dirty="0" smtClean="0"/>
              <a:t>Considering the mandate, objectives, core functions of the MDAs and its relationship to Government’s programmes as they affect the sector(s).</a:t>
            </a:r>
            <a:endParaRPr lang="en-US" sz="2800" dirty="0" smtClean="0"/>
          </a:p>
          <a:p>
            <a:pPr lvl="0"/>
            <a:r>
              <a:rPr lang="en-GB" sz="2800" dirty="0" smtClean="0"/>
              <a:t>Determining the knowledge, skills mix, competencies, the right numbers and grades of staff required, taking into consideration their objectives, functions, programmes, and workload(s).</a:t>
            </a:r>
            <a:endParaRPr lang="en-US" sz="2800" dirty="0" smtClean="0"/>
          </a:p>
          <a:p>
            <a:pPr lvl="0"/>
            <a:r>
              <a:rPr lang="en-GB" sz="2800" dirty="0" smtClean="0"/>
              <a:t>Determining how to assign the right people, in the right numbers, in the right positions and at the right time to perform pre-determined duties and responsibilities.</a:t>
            </a:r>
            <a:endParaRPr lang="en-US" sz="2800" dirty="0" smtClean="0"/>
          </a:p>
          <a:p>
            <a:pPr lvl="0"/>
            <a:r>
              <a:rPr lang="en-GB" sz="2800" dirty="0" smtClean="0"/>
              <a:t>Assessing how to achieve the efficient and effective utilization of human resources to meet the objectives set for the MDA.</a:t>
            </a:r>
            <a:endParaRPr lang="en-US" sz="2800" dirty="0" smtClean="0"/>
          </a:p>
          <a:p>
            <a:pPr>
              <a:buNone/>
            </a:pPr>
            <a:r>
              <a:rPr lang="en-GB" sz="2800" dirty="0" smtClean="0"/>
              <a:t> </a:t>
            </a:r>
            <a:endParaRPr lang="en-US" sz="2800" dirty="0" smtClean="0"/>
          </a:p>
          <a:p>
            <a:endParaRPr lang="en-US" sz="2800" dirty="0" smtClean="0"/>
          </a:p>
          <a:p>
            <a:pPr>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Human Resource Planning Flow Chart</a:t>
            </a:r>
            <a:endParaRPr lang="en-US" sz="3600" dirty="0"/>
          </a:p>
        </p:txBody>
      </p:sp>
      <p:sp>
        <p:nvSpPr>
          <p:cNvPr id="3" name="Content Placeholder 2"/>
          <p:cNvSpPr>
            <a:spLocks noGrp="1"/>
          </p:cNvSpPr>
          <p:nvPr>
            <p:ph idx="1"/>
          </p:nvPr>
        </p:nvSpPr>
        <p:spPr>
          <a:xfrm>
            <a:off x="381000" y="1219200"/>
            <a:ext cx="8305800" cy="5334000"/>
          </a:xfrm>
        </p:spPr>
        <p:txBody>
          <a:bodyPr>
            <a:normAutofit/>
          </a:bodyPr>
          <a:lstStyle/>
          <a:p>
            <a:pPr>
              <a:buNone/>
            </a:pPr>
            <a:endParaRPr lang="en-US" sz="2800" dirty="0" smtClean="0"/>
          </a:p>
          <a:p>
            <a:pPr>
              <a:buNone/>
            </a:pPr>
            <a:endParaRPr lang="en-US" sz="2800" dirty="0"/>
          </a:p>
        </p:txBody>
      </p:sp>
      <p:sp>
        <p:nvSpPr>
          <p:cNvPr id="4" name="Rectangle 3"/>
          <p:cNvSpPr/>
          <p:nvPr/>
        </p:nvSpPr>
        <p:spPr>
          <a:xfrm>
            <a:off x="3581400" y="1600200"/>
            <a:ext cx="1066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Business Plan</a:t>
            </a:r>
            <a:endParaRPr lang="en-US" sz="1000" dirty="0"/>
          </a:p>
        </p:txBody>
      </p:sp>
      <p:cxnSp>
        <p:nvCxnSpPr>
          <p:cNvPr id="5" name="Straight Arrow Connector 4"/>
          <p:cNvCxnSpPr/>
          <p:nvPr/>
        </p:nvCxnSpPr>
        <p:spPr>
          <a:xfrm rot="5400000">
            <a:off x="3848497" y="2323703"/>
            <a:ext cx="3817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581400" y="2514600"/>
            <a:ext cx="1066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Forecast of</a:t>
            </a:r>
          </a:p>
          <a:p>
            <a:pPr algn="ctr"/>
            <a:r>
              <a:rPr lang="en-US" sz="1000" dirty="0" smtClean="0"/>
              <a:t>Activity level</a:t>
            </a:r>
            <a:endParaRPr lang="en-US" sz="1000" dirty="0"/>
          </a:p>
        </p:txBody>
      </p:sp>
      <p:sp>
        <p:nvSpPr>
          <p:cNvPr id="7" name="Rectangle 6"/>
          <p:cNvSpPr/>
          <p:nvPr/>
        </p:nvSpPr>
        <p:spPr>
          <a:xfrm>
            <a:off x="3429000" y="3352800"/>
            <a:ext cx="1295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Analysis of  requirements: numbers, skills &amp; </a:t>
            </a:r>
            <a:r>
              <a:rPr lang="en-US" sz="1000" dirty="0" err="1" smtClean="0"/>
              <a:t>behaviour</a:t>
            </a:r>
            <a:endParaRPr lang="en-US" sz="1000" dirty="0"/>
          </a:p>
        </p:txBody>
      </p:sp>
      <p:cxnSp>
        <p:nvCxnSpPr>
          <p:cNvPr id="8" name="Straight Arrow Connector 7"/>
          <p:cNvCxnSpPr/>
          <p:nvPr/>
        </p:nvCxnSpPr>
        <p:spPr>
          <a:xfrm rot="5400000">
            <a:off x="3925094" y="31615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72200" y="358140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Scenario Planning</a:t>
            </a:r>
            <a:endParaRPr lang="en-US" sz="1000" dirty="0"/>
          </a:p>
        </p:txBody>
      </p:sp>
      <p:cxnSp>
        <p:nvCxnSpPr>
          <p:cNvPr id="10" name="Straight Arrow Connector 9"/>
          <p:cNvCxnSpPr/>
          <p:nvPr/>
        </p:nvCxnSpPr>
        <p:spPr>
          <a:xfrm rot="10800000">
            <a:off x="4724400" y="37338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28800" y="4114800"/>
            <a:ext cx="480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963194" y="4037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477794" y="4266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324600" y="44196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Supply Forecast</a:t>
            </a:r>
            <a:endParaRPr lang="en-US" sz="1000" dirty="0"/>
          </a:p>
        </p:txBody>
      </p:sp>
      <p:cxnSp>
        <p:nvCxnSpPr>
          <p:cNvPr id="15" name="Straight Connector 14"/>
          <p:cNvCxnSpPr/>
          <p:nvPr/>
        </p:nvCxnSpPr>
        <p:spPr>
          <a:xfrm rot="5400000" flipH="1" flipV="1">
            <a:off x="6553994" y="49522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5029200"/>
            <a:ext cx="480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753394" y="49522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71600" y="44196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Demand Forecast</a:t>
            </a:r>
            <a:endParaRPr lang="en-US" sz="1000" dirty="0"/>
          </a:p>
        </p:txBody>
      </p:sp>
      <p:cxnSp>
        <p:nvCxnSpPr>
          <p:cNvPr id="19" name="Straight Arrow Connector 18"/>
          <p:cNvCxnSpPr/>
          <p:nvPr/>
        </p:nvCxnSpPr>
        <p:spPr>
          <a:xfrm rot="5400000">
            <a:off x="1677194" y="4266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001294" y="51427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581400" y="5257800"/>
            <a:ext cx="1143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Forecast of future</a:t>
            </a:r>
          </a:p>
          <a:p>
            <a:pPr algn="ctr"/>
            <a:r>
              <a:rPr lang="en-US" sz="1000" dirty="0" smtClean="0"/>
              <a:t>requirements</a:t>
            </a:r>
            <a:endParaRPr lang="en-US" sz="1000" dirty="0"/>
          </a:p>
        </p:txBody>
      </p:sp>
      <p:cxnSp>
        <p:nvCxnSpPr>
          <p:cNvPr id="22" name="Straight Arrow Connector 21"/>
          <p:cNvCxnSpPr/>
          <p:nvPr/>
        </p:nvCxnSpPr>
        <p:spPr>
          <a:xfrm rot="5400000">
            <a:off x="3963194" y="5714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505200" y="58674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Action Planning:</a:t>
            </a:r>
          </a:p>
          <a:p>
            <a:pPr algn="ctr">
              <a:buFont typeface="Arial" pitchFamily="34" charset="0"/>
              <a:buChar char="•"/>
            </a:pPr>
            <a:r>
              <a:rPr lang="en-US" sz="1000" dirty="0" smtClean="0"/>
              <a:t> recruitment</a:t>
            </a:r>
          </a:p>
          <a:p>
            <a:pPr algn="ctr">
              <a:buFont typeface="Arial" pitchFamily="34" charset="0"/>
              <a:buChar char="•"/>
            </a:pPr>
            <a:r>
              <a:rPr lang="en-US" sz="1000" dirty="0" smtClean="0"/>
              <a:t>Training</a:t>
            </a:r>
          </a:p>
          <a:p>
            <a:pPr algn="ctr">
              <a:buFont typeface="Arial" pitchFamily="34" charset="0"/>
              <a:buChar char="•"/>
            </a:pPr>
            <a:r>
              <a:rPr lang="en-US" sz="1000" dirty="0" smtClean="0"/>
              <a:t>Downsizing</a:t>
            </a:r>
          </a:p>
          <a:p>
            <a:pPr algn="ctr">
              <a:buFont typeface="Arial" pitchFamily="34" charset="0"/>
              <a:buChar char="•"/>
            </a:pPr>
            <a:r>
              <a:rPr lang="en-US" sz="1000" dirty="0" smtClean="0"/>
              <a:t>Increasing flexibility</a:t>
            </a:r>
            <a:endParaRPr lang="en-US" sz="1000" dirty="0"/>
          </a:p>
        </p:txBody>
      </p:sp>
      <p:sp>
        <p:nvSpPr>
          <p:cNvPr id="24" name="TextBox 23"/>
          <p:cNvSpPr txBox="1"/>
          <p:nvPr/>
        </p:nvSpPr>
        <p:spPr>
          <a:xfrm>
            <a:off x="609600" y="6611779"/>
            <a:ext cx="4823756" cy="246221"/>
          </a:xfrm>
          <a:prstGeom prst="rect">
            <a:avLst/>
          </a:prstGeom>
          <a:noFill/>
        </p:spPr>
        <p:txBody>
          <a:bodyPr wrap="none" rtlCol="0">
            <a:spAutoFit/>
          </a:bodyPr>
          <a:lstStyle/>
          <a:p>
            <a:r>
              <a:rPr lang="en-US" sz="1000" b="1" dirty="0" smtClean="0"/>
              <a:t>SOURCE:</a:t>
            </a:r>
            <a:r>
              <a:rPr lang="en-US" sz="1000" dirty="0" smtClean="0"/>
              <a:t> Handbook of Human Resource Management Practice, Michael Armstrong (2009)</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a:bodyPr>
          <a:lstStyle/>
          <a:p>
            <a:r>
              <a:rPr lang="en-US" sz="3600" dirty="0" smtClean="0"/>
              <a:t>2. The Manpower Planning Process</a:t>
            </a:r>
            <a:endParaRPr lang="en-US" sz="3600" dirty="0"/>
          </a:p>
        </p:txBody>
      </p:sp>
      <p:sp>
        <p:nvSpPr>
          <p:cNvPr id="3" name="Content Placeholder 2"/>
          <p:cNvSpPr>
            <a:spLocks noGrp="1"/>
          </p:cNvSpPr>
          <p:nvPr>
            <p:ph idx="1"/>
          </p:nvPr>
        </p:nvSpPr>
        <p:spPr>
          <a:xfrm>
            <a:off x="228600" y="1066800"/>
            <a:ext cx="8686800" cy="5638800"/>
          </a:xfrm>
        </p:spPr>
        <p:txBody>
          <a:bodyPr>
            <a:normAutofit fontScale="55000" lnSpcReduction="20000"/>
          </a:bodyPr>
          <a:lstStyle/>
          <a:p>
            <a:pPr>
              <a:buNone/>
            </a:pPr>
            <a:r>
              <a:rPr lang="en-GB" sz="3800" dirty="0" smtClean="0"/>
              <a:t>This involves: </a:t>
            </a:r>
          </a:p>
          <a:p>
            <a:pPr>
              <a:buNone/>
            </a:pPr>
            <a:endParaRPr lang="en-US" sz="3800" dirty="0" smtClean="0"/>
          </a:p>
          <a:p>
            <a:pPr lvl="0"/>
            <a:r>
              <a:rPr lang="en-GB" sz="3800" b="1" dirty="0" smtClean="0"/>
              <a:t>Demand Forecasting </a:t>
            </a:r>
            <a:r>
              <a:rPr lang="en-GB" sz="3800" dirty="0" smtClean="0"/>
              <a:t>– estimating future manpower needs in the light of the MDA’s objectives, plans and programmes;</a:t>
            </a:r>
          </a:p>
          <a:p>
            <a:pPr lvl="0">
              <a:buNone/>
            </a:pPr>
            <a:endParaRPr lang="en-US" sz="3800" dirty="0" smtClean="0"/>
          </a:p>
          <a:p>
            <a:pPr lvl="0"/>
            <a:r>
              <a:rPr lang="en-GB" sz="3800" b="1" dirty="0" smtClean="0"/>
              <a:t>Supply Forecasting</a:t>
            </a:r>
            <a:r>
              <a:rPr lang="en-GB" sz="3800" dirty="0" smtClean="0"/>
              <a:t>- analysing various elements of the current human resources (staffing) within the organisation and estimating or forecasting future staffing requirements and how the supply of people should be met either from inside or outside the organisation;</a:t>
            </a:r>
          </a:p>
          <a:p>
            <a:pPr lvl="0">
              <a:buNone/>
            </a:pPr>
            <a:endParaRPr lang="en-US" sz="3800" dirty="0" smtClean="0"/>
          </a:p>
          <a:p>
            <a:pPr lvl="0"/>
            <a:r>
              <a:rPr lang="en-GB" sz="3800" b="1" dirty="0" smtClean="0"/>
              <a:t>Gathering data </a:t>
            </a:r>
            <a:r>
              <a:rPr lang="en-GB" sz="3800" dirty="0" smtClean="0"/>
              <a:t>about the existing staff internally (attrition rates, retirements deaths, leavers, absences including training, promotions</a:t>
            </a:r>
            <a:r>
              <a:rPr lang="en-GB" sz="3800" b="1" dirty="0" smtClean="0"/>
              <a:t> </a:t>
            </a:r>
            <a:r>
              <a:rPr lang="en-GB" sz="3800" dirty="0" smtClean="0"/>
              <a:t>etc.) and also externally to determine what is available in the human resource market to be able to inform the supply and demand equation (this is often referred to as ‘Succession Planning’) ;</a:t>
            </a:r>
          </a:p>
          <a:p>
            <a:pPr lvl="0">
              <a:buNone/>
            </a:pPr>
            <a:endParaRPr lang="en-US" sz="3800" dirty="0" smtClean="0"/>
          </a:p>
          <a:p>
            <a:pPr lvl="0"/>
            <a:r>
              <a:rPr lang="en-GB" sz="3800" b="1" dirty="0" smtClean="0"/>
              <a:t>Drawing up plans</a:t>
            </a:r>
            <a:r>
              <a:rPr lang="en-GB" sz="3800" dirty="0" smtClean="0"/>
              <a:t> to match supply and demand;</a:t>
            </a:r>
          </a:p>
          <a:p>
            <a:pPr lvl="0">
              <a:buNone/>
            </a:pPr>
            <a:endParaRPr lang="en-US" sz="3800" dirty="0" smtClean="0"/>
          </a:p>
          <a:p>
            <a:pPr lvl="0"/>
            <a:endParaRPr lang="en-US" sz="3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t>3. Why Manpower Planning</a:t>
            </a:r>
            <a:endParaRPr lang="en-US" sz="3600" b="1" dirty="0"/>
          </a:p>
        </p:txBody>
      </p:sp>
      <p:sp>
        <p:nvSpPr>
          <p:cNvPr id="3" name="Content Placeholder 2"/>
          <p:cNvSpPr>
            <a:spLocks noGrp="1"/>
          </p:cNvSpPr>
          <p:nvPr>
            <p:ph idx="1"/>
          </p:nvPr>
        </p:nvSpPr>
        <p:spPr>
          <a:xfrm>
            <a:off x="381000" y="1219200"/>
            <a:ext cx="8610600" cy="5486400"/>
          </a:xfrm>
        </p:spPr>
        <p:txBody>
          <a:bodyPr>
            <a:normAutofit fontScale="92500" lnSpcReduction="10000"/>
          </a:bodyPr>
          <a:lstStyle/>
          <a:p>
            <a:r>
              <a:rPr lang="en-US" sz="3000" dirty="0" smtClean="0"/>
              <a:t>Resources are scarce and therefore have alternative uses;</a:t>
            </a:r>
          </a:p>
          <a:p>
            <a:r>
              <a:rPr lang="en-US" sz="3000" dirty="0" smtClean="0"/>
              <a:t>The escalation of personnel cost in relation to GDP and overall GOSL spending. Currently, the wage bill accounts for 52.6% of domestic revenue, 6.7% of Nominal GDP, and 53.9% of Recurrent expenditure;</a:t>
            </a:r>
          </a:p>
          <a:p>
            <a:r>
              <a:rPr lang="en-US" sz="3000" dirty="0" smtClean="0"/>
              <a:t>Manpower Planning stimulates us to be proactive  in meeting our staffing needs;</a:t>
            </a:r>
          </a:p>
          <a:p>
            <a:r>
              <a:rPr lang="en-US" sz="3000" dirty="0" smtClean="0"/>
              <a:t>It mitigates the effects of future unforeseen circumstances;</a:t>
            </a:r>
          </a:p>
          <a:p>
            <a:r>
              <a:rPr lang="en-US" sz="3000" dirty="0" smtClean="0"/>
              <a:t>It eliminates or minimizes the volatility and unpredictability of the wage bill and by extension the Budget</a:t>
            </a:r>
          </a:p>
          <a:p>
            <a:endParaRPr lang="en-US" sz="2800" dirty="0" smtClean="0"/>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458200" cy="6248400"/>
          </a:xfrm>
        </p:spPr>
        <p:txBody>
          <a:bodyPr>
            <a:normAutofit/>
          </a:bodyPr>
          <a:lstStyle/>
          <a:p>
            <a:r>
              <a:rPr lang="en-US" sz="2800" dirty="0" smtClean="0"/>
              <a:t>Manpower Planning eliminates the accumulation of salary arrears;</a:t>
            </a:r>
          </a:p>
          <a:p>
            <a:r>
              <a:rPr lang="en-US" sz="2800" dirty="0" smtClean="0"/>
              <a:t>Encourages employers to develop clear and explicit links between their business and HR plans and to integrate the two more effectively;</a:t>
            </a:r>
          </a:p>
          <a:p>
            <a:r>
              <a:rPr lang="en-US" sz="2800" dirty="0" smtClean="0"/>
              <a:t>It allows for better control over staffing costs and numbers employed;</a:t>
            </a:r>
          </a:p>
          <a:p>
            <a:r>
              <a:rPr lang="en-US" sz="2800" dirty="0" smtClean="0"/>
              <a:t>It enables employers to make more informed </a:t>
            </a:r>
            <a:r>
              <a:rPr lang="en-US" sz="2800" dirty="0" err="1" smtClean="0"/>
              <a:t>judgements</a:t>
            </a:r>
            <a:r>
              <a:rPr lang="en-US" sz="2800" dirty="0" smtClean="0"/>
              <a:t> about the skill and attitude mix in organizations;</a:t>
            </a:r>
          </a:p>
          <a:p>
            <a:r>
              <a:rPr lang="en-US" sz="2800" dirty="0" smtClean="0"/>
              <a:t>Avoid delays in recruiting staff</a:t>
            </a:r>
          </a:p>
          <a:p>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868362"/>
          </a:xfrm>
        </p:spPr>
        <p:txBody>
          <a:bodyPr>
            <a:normAutofit fontScale="90000"/>
          </a:bodyPr>
          <a:lstStyle/>
          <a:p>
            <a:r>
              <a:rPr lang="en-US" sz="3600" b="1" dirty="0" smtClean="0"/>
              <a:t>4. Procedure in preparing Manpower Plan &amp; Budget</a:t>
            </a:r>
            <a:endParaRPr lang="en-US" sz="3600" b="1" dirty="0"/>
          </a:p>
        </p:txBody>
      </p:sp>
      <p:sp>
        <p:nvSpPr>
          <p:cNvPr id="3" name="Content Placeholder 2"/>
          <p:cNvSpPr>
            <a:spLocks noGrp="1"/>
          </p:cNvSpPr>
          <p:nvPr>
            <p:ph idx="1"/>
          </p:nvPr>
        </p:nvSpPr>
        <p:spPr>
          <a:xfrm>
            <a:off x="228600" y="1143000"/>
            <a:ext cx="8686800" cy="5715000"/>
          </a:xfrm>
        </p:spPr>
        <p:txBody>
          <a:bodyPr>
            <a:noAutofit/>
          </a:bodyPr>
          <a:lstStyle/>
          <a:p>
            <a:pPr>
              <a:buNone/>
            </a:pPr>
            <a:r>
              <a:rPr lang="en-US" sz="2000" dirty="0" smtClean="0"/>
              <a:t>The following information and documents are required for preparing </a:t>
            </a:r>
          </a:p>
          <a:p>
            <a:pPr>
              <a:buNone/>
            </a:pPr>
            <a:r>
              <a:rPr lang="en-US" sz="2000" dirty="0" smtClean="0"/>
              <a:t>Manpower plans:</a:t>
            </a:r>
          </a:p>
          <a:p>
            <a:pPr lvl="0"/>
            <a:r>
              <a:rPr lang="en-GB" sz="2000" dirty="0" smtClean="0"/>
              <a:t>Strategic Plan articulating the mandate, objectives, programmes and functions of the MDA, its divisions and sub-divisions( to determine need ) </a:t>
            </a:r>
            <a:endParaRPr lang="en-US" sz="2000" dirty="0" smtClean="0"/>
          </a:p>
          <a:p>
            <a:pPr lvl="0"/>
            <a:r>
              <a:rPr lang="en-GB" sz="2000" dirty="0" smtClean="0"/>
              <a:t> Establishment List ( HRP Form 1) </a:t>
            </a:r>
            <a:endParaRPr lang="en-US" sz="2000" dirty="0" smtClean="0"/>
          </a:p>
          <a:p>
            <a:pPr lvl="0"/>
            <a:r>
              <a:rPr lang="en-GB" sz="2000" dirty="0" smtClean="0"/>
              <a:t>Current staff list. (HRP Form 2)</a:t>
            </a:r>
            <a:endParaRPr lang="en-US" sz="2000" dirty="0" smtClean="0"/>
          </a:p>
          <a:p>
            <a:pPr lvl="0"/>
            <a:r>
              <a:rPr lang="en-GB" sz="2000" dirty="0" smtClean="0"/>
              <a:t>Information on anticipated exit/retirement from the service including unauthorised names on the payroll (HRP Form 3)</a:t>
            </a:r>
          </a:p>
          <a:p>
            <a:pPr lvl="0"/>
            <a:r>
              <a:rPr lang="en-GB" sz="2000" dirty="0" smtClean="0"/>
              <a:t> Request for Increase in Existing Establishment (HRP Form 4)</a:t>
            </a:r>
          </a:p>
          <a:p>
            <a:pPr lvl="0"/>
            <a:r>
              <a:rPr lang="en-GB" sz="2000" dirty="0" smtClean="0"/>
              <a:t>Request for Creation of New Posts (HRP Form 5)</a:t>
            </a:r>
          </a:p>
          <a:p>
            <a:pPr lvl="0"/>
            <a:r>
              <a:rPr lang="en-GB" sz="2000" dirty="0" smtClean="0"/>
              <a:t>Request for Promotion (HRP Form 6)</a:t>
            </a:r>
          </a:p>
          <a:p>
            <a:pPr lvl="0"/>
            <a:r>
              <a:rPr lang="en-GB" sz="2000" dirty="0" smtClean="0"/>
              <a:t>Request for Appointment by Direct Entry (HRP Form 7)</a:t>
            </a:r>
            <a:endParaRPr lang="en-US" sz="2000" dirty="0" smtClean="0"/>
          </a:p>
          <a:p>
            <a:pPr lvl="0"/>
            <a:r>
              <a:rPr lang="en-GB" sz="2000" dirty="0" smtClean="0"/>
              <a:t>An executive summary clearly stating the main elements of the Manpower Plan and stating any major changes to the MDAs manpower requirements and the related justifications and consequences of any shortfalls in allocation of budgets.</a:t>
            </a: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779</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STRENGTHENING POLITICAL/ADMINISTRATIVE RELATIONS – A FORUM FOR MINISTERS, DEPUTY MINISTERS, PERMANENT SECRETARIES, PROFESSIONAL HEADS AND SENIOR PUBLIC OFFICERS, 8-9 MAY, 2014. </vt:lpstr>
      <vt:lpstr>FORMAT OF PRESENTATION</vt:lpstr>
      <vt:lpstr>Slide 3</vt:lpstr>
      <vt:lpstr>Slide 4</vt:lpstr>
      <vt:lpstr>Human Resource Planning Flow Chart</vt:lpstr>
      <vt:lpstr>2. The Manpower Planning Process</vt:lpstr>
      <vt:lpstr>3. Why Manpower Planning</vt:lpstr>
      <vt:lpstr>Slide 8</vt:lpstr>
      <vt:lpstr>4. Procedure in preparing Manpower Plan &amp; Budget</vt:lpstr>
      <vt:lpstr> 5. Manpower Hearings and Implementation of Manpower Plans </vt:lpstr>
      <vt:lpstr>5. Conclusion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POLITICAL/ADMINISTRATIVE RELATIONS – A FORUM FOR MINISTERS, DEPUTY MINISTERS, PERMANENT SECRETARIES, PROFESSIONAL HEADS AND SENIOR PUBLIC OFFICERS, 8-9 MAY, 2014.</dc:title>
  <dc:creator>dell</dc:creator>
  <cp:lastModifiedBy>Ansu</cp:lastModifiedBy>
  <cp:revision>41</cp:revision>
  <dcterms:created xsi:type="dcterms:W3CDTF">2014-05-08T12:34:19Z</dcterms:created>
  <dcterms:modified xsi:type="dcterms:W3CDTF">2014-05-08T23:36:58Z</dcterms:modified>
</cp:coreProperties>
</file>