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85" r:id="rId2"/>
    <p:sldId id="286" r:id="rId3"/>
    <p:sldId id="287" r:id="rId4"/>
    <p:sldId id="304" r:id="rId5"/>
    <p:sldId id="307" r:id="rId6"/>
    <p:sldId id="306" r:id="rId7"/>
    <p:sldId id="288" r:id="rId8"/>
    <p:sldId id="291" r:id="rId9"/>
    <p:sldId id="289" r:id="rId10"/>
    <p:sldId id="290" r:id="rId11"/>
    <p:sldId id="292" r:id="rId12"/>
    <p:sldId id="294" r:id="rId13"/>
    <p:sldId id="295" r:id="rId14"/>
    <p:sldId id="296" r:id="rId15"/>
    <p:sldId id="297" r:id="rId16"/>
    <p:sldId id="298" r:id="rId17"/>
    <p:sldId id="299" r:id="rId18"/>
    <p:sldId id="300" r:id="rId19"/>
    <p:sldId id="293" r:id="rId20"/>
  </p:sldIdLst>
  <p:sldSz cx="9144000" cy="6858000" type="screen4x3"/>
  <p:notesSz cx="6761163" cy="9942513"/>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90CD220-4136-4468-A6CD-94BF81083AB0}" type="datetimeFigureOut">
              <a:rPr lang="en-US"/>
              <a:pPr>
                <a:defRPr/>
              </a:pPr>
              <a:t>5/9/2014</a:t>
            </a:fld>
            <a:endParaRPr lang="en-GB"/>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11BC9BB-D53D-4A82-87B6-E85339EB8AA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17DC06B-20C2-4416-B4F5-C5C6D82738FD}" type="datetimeFigureOut">
              <a:rPr lang="en-US"/>
              <a:pPr>
                <a:defRPr/>
              </a:pPr>
              <a:t>5/9/2014</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0AEBC04-A744-428B-B651-CA1DB47B8F4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432040-5E8F-483D-B4B5-404C9BA51339}"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FD7512-0E4F-4319-B790-F02A052E0DC7}" type="slidenum">
              <a:rPr lang="en-GB"/>
              <a:pPr fontAlgn="base">
                <a:spcBef>
                  <a:spcPct val="0"/>
                </a:spcBef>
                <a:spcAft>
                  <a:spcPct val="0"/>
                </a:spcAft>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E4B7A65-BC33-4F9A-B997-BFAB9875BE42}"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8318D9-D3CA-4D54-B3A9-877C7B2A90C8}" type="slidenum">
              <a:rPr lang="en-GB"/>
              <a:pPr>
                <a:defRPr/>
              </a:pPr>
              <a:t>‹#›</a:t>
            </a:fld>
            <a:endParaRPr lang="en-GB"/>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F368819-A61B-4BDC-9908-5F0010A4A243}"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5DF257-3C17-4500-BD31-D58218E2E397}" type="slidenum">
              <a:rPr lang="en-GB"/>
              <a:pPr>
                <a:defRPr/>
              </a:pPr>
              <a:t>‹#›</a:t>
            </a:fld>
            <a:endParaRPr lang="en-GB"/>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78CECBB-6326-409A-B8FE-38096D63A036}"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5EC004-645E-4C8D-9BD6-032B079B2136}" type="slidenum">
              <a:rPr lang="en-GB"/>
              <a:pPr>
                <a:defRPr/>
              </a:pPr>
              <a:t>‹#›</a:t>
            </a:fld>
            <a:endParaRPr lang="en-GB"/>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B178AA8-08A8-4AEF-9AF7-AD10B77E50C4}"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6A2D26-2789-465E-8AE3-92781BC77400}" type="slidenum">
              <a:rPr lang="en-GB"/>
              <a:pPr>
                <a:defRPr/>
              </a:pPr>
              <a:t>‹#›</a:t>
            </a:fld>
            <a:endParaRPr lang="en-GB"/>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21C7AC-844E-4AEB-A026-FD2DFFE7C0B6}"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ED09D1-42A7-4B59-856B-F7F8BC9101AC}" type="slidenum">
              <a:rPr lang="en-GB"/>
              <a:pPr>
                <a:defRPr/>
              </a:pPr>
              <a:t>‹#›</a:t>
            </a:fld>
            <a:endParaRPr lang="en-GB"/>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46E83C4-676E-4B82-9B2E-85550514FFD2}"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AB74B4-84DC-4F56-8A09-A6B5CE63BDCC}" type="slidenum">
              <a:rPr lang="en-GB"/>
              <a:pPr>
                <a:defRPr/>
              </a:pPr>
              <a:t>‹#›</a:t>
            </a:fld>
            <a:endParaRPr lang="en-GB"/>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1E64E51-5597-42FB-A6AD-4C9E89E75CC7}" type="datetime5">
              <a:rPr lang="en-GB"/>
              <a:pPr>
                <a:defRPr/>
              </a:pPr>
              <a:t>9-May-14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386E5EA-3352-41BD-A60A-5605A64CCCF4}" type="slidenum">
              <a:rPr lang="en-GB"/>
              <a:pPr>
                <a:defRPr/>
              </a:pPr>
              <a:t>‹#›</a:t>
            </a:fld>
            <a:endParaRPr lang="en-GB"/>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3B0F009-6E34-4395-9DA0-2CE15F15B824}" type="datetime5">
              <a:rPr lang="en-GB"/>
              <a:pPr>
                <a:defRPr/>
              </a:pPr>
              <a:t>9-May-14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5574280-D4DB-4301-B778-D5429669D68B}" type="slidenum">
              <a:rPr lang="en-GB"/>
              <a:pPr>
                <a:defRPr/>
              </a:pPr>
              <a:t>‹#›</a:t>
            </a:fld>
            <a:endParaRPr lang="en-GB"/>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966D5A-A32E-4735-8D13-45A6E2F3DE09}" type="datetime5">
              <a:rPr lang="en-GB"/>
              <a:pPr>
                <a:defRPr/>
              </a:pPr>
              <a:t>9-May-14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61BA470-707E-44DE-856A-3E8F3E3BCF55}" type="slidenum">
              <a:rPr lang="en-GB"/>
              <a:pPr>
                <a:defRPr/>
              </a:pPr>
              <a:t>‹#›</a:t>
            </a:fld>
            <a:endParaRPr lang="en-GB"/>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4A971D-5CCE-4068-97D6-DC2B54E6104B}"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B7DFA33-A259-4813-8453-77FCB1D0D6FF}" type="slidenum">
              <a:rPr lang="en-GB"/>
              <a:pPr>
                <a:defRPr/>
              </a:pPr>
              <a:t>‹#›</a:t>
            </a:fld>
            <a:endParaRPr lang="en-GB"/>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0C42A5-F939-4D1D-A367-8E8C5D0A600D}"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6B6C554-F1D7-4EBA-871D-1DF99D48F145}" type="slidenum">
              <a:rPr lang="en-GB"/>
              <a:pPr>
                <a:defRPr/>
              </a:pPr>
              <a:t>‹#›</a:t>
            </a:fld>
            <a:endParaRPr lang="en-GB"/>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082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       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71A6FF8-AD8F-469B-8E84-F1A44A179A52}" type="datetime5">
              <a:rPr lang="en-GB"/>
              <a:pPr>
                <a:defRPr/>
              </a:pPr>
              <a:t>9-May-14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rgbClr val="00B050"/>
                </a:solidFill>
                <a:latin typeface="Elephant" pitchFamily="18" charset="0"/>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681EFB8-C13F-42A1-844A-688820608D3F}" type="slidenum">
              <a:rPr lang="en-GB"/>
              <a:pPr>
                <a:defRPr/>
              </a:pPr>
              <a:t>‹#›</a:t>
            </a:fld>
            <a:endParaRPr lang="en-GB"/>
          </a:p>
        </p:txBody>
      </p:sp>
      <p:pic>
        <p:nvPicPr>
          <p:cNvPr id="1031" name="Picture 2" descr="C:\Users\TEJAN ROGERS\Desktop\sher.jpg"/>
          <p:cNvPicPr>
            <a:picLocks noChangeAspect="1" noChangeArrowheads="1"/>
          </p:cNvPicPr>
          <p:nvPr userDrawn="1"/>
        </p:nvPicPr>
        <p:blipFill>
          <a:blip r:embed="rId13" cstate="print"/>
          <a:srcRect/>
          <a:stretch>
            <a:fillRect/>
          </a:stretch>
        </p:blipFill>
        <p:spPr bwMode="auto">
          <a:xfrm>
            <a:off x="428625" y="285750"/>
            <a:ext cx="1071563" cy="1071563"/>
          </a:xfrm>
          <a:prstGeom prst="rect">
            <a:avLst/>
          </a:prstGeom>
          <a:noFill/>
          <a:ln w="9525">
            <a:noFill/>
            <a:miter lim="800000"/>
            <a:headEnd/>
            <a:tailEnd/>
          </a:ln>
        </p:spPr>
      </p:pic>
      <p:pic>
        <p:nvPicPr>
          <p:cNvPr id="1032" name="Picture 3" descr="C:\Users\TEJAN ROGERS\Desktop\sierra-leone.gif"/>
          <p:cNvPicPr>
            <a:picLocks noChangeAspect="1" noChangeArrowheads="1"/>
          </p:cNvPicPr>
          <p:nvPr userDrawn="1"/>
        </p:nvPicPr>
        <p:blipFill>
          <a:blip r:embed="rId14" cstate="print"/>
          <a:srcRect/>
          <a:stretch>
            <a:fillRect/>
          </a:stretch>
        </p:blipFill>
        <p:spPr bwMode="auto">
          <a:xfrm>
            <a:off x="7000875" y="285750"/>
            <a:ext cx="1714500" cy="1071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500188"/>
            <a:ext cx="7772400" cy="5072062"/>
          </a:xfrm>
        </p:spPr>
        <p:txBody>
          <a:bodyPr rtlCol="0">
            <a:normAutofit/>
          </a:bodyPr>
          <a:lstStyle/>
          <a:p>
            <a:pPr fontAlgn="auto">
              <a:spcAft>
                <a:spcPts val="0"/>
              </a:spcAft>
              <a:defRPr/>
            </a:pPr>
            <a:r>
              <a:rPr lang="en-GB" sz="2800" b="1" dirty="0" smtClean="0">
                <a:latin typeface="Rockwell" pitchFamily="18" charset="0"/>
              </a:rPr>
              <a:t>Implementing Fiscal Decentralization in Sierra Leone</a:t>
            </a:r>
            <a:r>
              <a:rPr lang="en-GB" sz="2800" b="1" dirty="0" smtClean="0">
                <a:latin typeface="Baskerville Old Face" pitchFamily="18" charset="0"/>
              </a:rPr>
              <a:t/>
            </a:r>
            <a:br>
              <a:rPr lang="en-GB" sz="2800" b="1" dirty="0" smtClean="0">
                <a:latin typeface="Baskerville Old Face" pitchFamily="18" charset="0"/>
              </a:rPr>
            </a:br>
            <a:r>
              <a:rPr lang="en-GB" sz="2800" b="1" dirty="0" smtClean="0">
                <a:latin typeface="Baskerville Old Face" pitchFamily="18" charset="0"/>
              </a:rPr>
              <a:t/>
            </a:r>
            <a:br>
              <a:rPr lang="en-GB" sz="2800" b="1" dirty="0" smtClean="0">
                <a:latin typeface="Baskerville Old Face" pitchFamily="18" charset="0"/>
              </a:rPr>
            </a:br>
            <a:r>
              <a:rPr lang="en-GB" sz="2800" b="1" dirty="0" smtClean="0">
                <a:latin typeface="Baskerville Old Face" pitchFamily="18" charset="0"/>
              </a:rPr>
              <a:t>Presentation By </a:t>
            </a:r>
            <a:br>
              <a:rPr lang="en-GB" sz="2800" b="1" dirty="0" smtClean="0">
                <a:latin typeface="Baskerville Old Face" pitchFamily="18" charset="0"/>
              </a:rPr>
            </a:br>
            <a:r>
              <a:rPr lang="en-GB" sz="2800" b="1" dirty="0" smtClean="0">
                <a:latin typeface="Baskerville Old Face" pitchFamily="18" charset="0"/>
              </a:rPr>
              <a:t/>
            </a:r>
            <a:br>
              <a:rPr lang="en-GB" sz="2800" b="1" dirty="0" smtClean="0">
                <a:latin typeface="Baskerville Old Face" pitchFamily="18" charset="0"/>
              </a:rPr>
            </a:br>
            <a:r>
              <a:rPr lang="en-GB" sz="2800" b="1" dirty="0" smtClean="0">
                <a:solidFill>
                  <a:schemeClr val="tx2">
                    <a:lumMod val="75000"/>
                  </a:schemeClr>
                </a:solidFill>
                <a:latin typeface="Baskerville Old Face" pitchFamily="18" charset="0"/>
              </a:rPr>
              <a:t>Alpha </a:t>
            </a:r>
            <a:r>
              <a:rPr lang="en-GB" sz="2800" b="1" dirty="0" err="1" smtClean="0">
                <a:solidFill>
                  <a:schemeClr val="tx2">
                    <a:lumMod val="75000"/>
                  </a:schemeClr>
                </a:solidFill>
                <a:latin typeface="Baskerville Old Face" pitchFamily="18" charset="0"/>
              </a:rPr>
              <a:t>Umaru</a:t>
            </a:r>
            <a:r>
              <a:rPr lang="en-GB" sz="2800" b="1" dirty="0" smtClean="0">
                <a:solidFill>
                  <a:schemeClr val="tx2">
                    <a:lumMod val="75000"/>
                  </a:schemeClr>
                </a:solidFill>
                <a:latin typeface="Baskerville Old Face" pitchFamily="18" charset="0"/>
              </a:rPr>
              <a:t> </a:t>
            </a:r>
            <a:r>
              <a:rPr lang="en-GB" sz="2800" b="1" dirty="0" err="1" smtClean="0">
                <a:solidFill>
                  <a:schemeClr val="tx2">
                    <a:lumMod val="75000"/>
                  </a:schemeClr>
                </a:solidFill>
                <a:latin typeface="Baskerville Old Face" pitchFamily="18" charset="0"/>
              </a:rPr>
              <a:t>Jalloh</a:t>
            </a:r>
            <a:r>
              <a:rPr lang="en-GB" sz="2800" b="1" dirty="0" smtClean="0">
                <a:solidFill>
                  <a:schemeClr val="tx2">
                    <a:lumMod val="75000"/>
                  </a:schemeClr>
                </a:solidFill>
                <a:latin typeface="Baskerville Old Face" pitchFamily="18" charset="0"/>
              </a:rP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Ag. DIRECTOR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Local Government Finance Department, </a:t>
            </a:r>
            <a:br>
              <a:rPr lang="en-GB" sz="2800" b="1" dirty="0" smtClean="0">
                <a:solidFill>
                  <a:schemeClr val="tx2">
                    <a:lumMod val="75000"/>
                  </a:schemeClr>
                </a:solidFill>
                <a:latin typeface="Baskerville Old Face" pitchFamily="18" charset="0"/>
              </a:rPr>
            </a:br>
            <a:r>
              <a:rPr lang="en-GB" sz="2000" b="1" dirty="0" smtClean="0">
                <a:solidFill>
                  <a:schemeClr val="tx2">
                    <a:lumMod val="75000"/>
                  </a:schemeClr>
                </a:solidFill>
                <a:latin typeface="Baskerville Old Face" pitchFamily="18" charset="0"/>
              </a:rPr>
              <a:t>Ministry of  Finance &amp; Economic  Development </a:t>
            </a:r>
            <a:r>
              <a:rPr lang="en-GB" sz="2800" b="1" dirty="0" smtClean="0">
                <a:solidFill>
                  <a:schemeClr val="tx2">
                    <a:lumMod val="75000"/>
                  </a:schemeClr>
                </a:solidFill>
                <a:latin typeface="Baskerville Old Face" pitchFamily="18" charset="0"/>
              </a:rP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9</a:t>
            </a:r>
            <a:r>
              <a:rPr lang="en-GB" sz="2800" b="1" baseline="30000" dirty="0" smtClean="0">
                <a:solidFill>
                  <a:schemeClr val="tx2">
                    <a:lumMod val="75000"/>
                  </a:schemeClr>
                </a:solidFill>
                <a:latin typeface="Baskerville Old Face" pitchFamily="18" charset="0"/>
              </a:rPr>
              <a:t>th</a:t>
            </a:r>
            <a:r>
              <a:rPr lang="en-GB" sz="2800" b="1" dirty="0" smtClean="0">
                <a:solidFill>
                  <a:schemeClr val="tx2">
                    <a:lumMod val="75000"/>
                  </a:schemeClr>
                </a:solidFill>
                <a:latin typeface="Baskerville Old Face" pitchFamily="18" charset="0"/>
              </a:rPr>
              <a:t> May 2014</a:t>
            </a:r>
            <a:endParaRPr lang="en-GB" sz="2800" b="1" dirty="0">
              <a:solidFill>
                <a:schemeClr val="tx2">
                  <a:lumMod val="75000"/>
                </a:schemeClr>
              </a:solidFill>
              <a:latin typeface="Baskerville Old Fac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968551"/>
          </a:xfrm>
        </p:spPr>
        <p:txBody>
          <a:bodyPr/>
          <a:lstStyle/>
          <a:p>
            <a:pPr marL="342900" lvl="1" indent="-342900">
              <a:buNone/>
            </a:pPr>
            <a:r>
              <a:rPr lang="en-US" sz="2400" dirty="0" smtClean="0"/>
              <a:t>	</a:t>
            </a:r>
            <a:r>
              <a:rPr lang="en-US" sz="2400" b="1" dirty="0" smtClean="0"/>
              <a:t>Modified Structure of the intergovernmental fiscal transfer system to meet best standards</a:t>
            </a:r>
          </a:p>
          <a:p>
            <a:r>
              <a:rPr lang="en-US" sz="2400" b="1" dirty="0" smtClean="0"/>
              <a:t>A. Recurrent non-wage grants</a:t>
            </a:r>
            <a:endParaRPr lang="en-GB" sz="2400" b="1" dirty="0" smtClean="0"/>
          </a:p>
          <a:p>
            <a:pPr>
              <a:buNone/>
            </a:pPr>
            <a:r>
              <a:rPr lang="en-US" sz="2400" dirty="0" smtClean="0"/>
              <a:t>	1. </a:t>
            </a:r>
            <a:r>
              <a:rPr lang="en-US" sz="2400" dirty="0" err="1" smtClean="0"/>
              <a:t>Sectoral</a:t>
            </a:r>
            <a:r>
              <a:rPr lang="en-US" sz="2400" dirty="0" smtClean="0"/>
              <a:t> recurrent non-wage expenditures for devolved and delegated functions.</a:t>
            </a:r>
            <a:endParaRPr lang="en-GB" sz="2400" dirty="0" smtClean="0"/>
          </a:p>
          <a:p>
            <a:pPr>
              <a:buNone/>
            </a:pPr>
            <a:r>
              <a:rPr lang="en-US" sz="2400" dirty="0" smtClean="0"/>
              <a:t>	1a. Health grants (primary and secondary)</a:t>
            </a:r>
            <a:endParaRPr lang="en-GB" sz="2400" dirty="0" smtClean="0"/>
          </a:p>
          <a:p>
            <a:pPr>
              <a:buNone/>
            </a:pPr>
            <a:r>
              <a:rPr lang="en-US" sz="2400" dirty="0" smtClean="0"/>
              <a:t>	1b. Education grants (primary and junior secondary)</a:t>
            </a:r>
            <a:endParaRPr lang="en-GB" sz="2400" dirty="0" smtClean="0"/>
          </a:p>
          <a:p>
            <a:pPr>
              <a:buNone/>
            </a:pPr>
            <a:r>
              <a:rPr lang="en-US" sz="2400" dirty="0" smtClean="0"/>
              <a:t>	1c. Water Services Grant </a:t>
            </a:r>
            <a:endParaRPr lang="en-GB" sz="2400" dirty="0" smtClean="0"/>
          </a:p>
          <a:p>
            <a:pPr>
              <a:buNone/>
            </a:pPr>
            <a:r>
              <a:rPr lang="en-US" sz="2400" dirty="0" smtClean="0"/>
              <a:t>	1d. Agriculture grants </a:t>
            </a:r>
          </a:p>
          <a:p>
            <a:pPr>
              <a:buNone/>
            </a:pPr>
            <a:r>
              <a:rPr lang="en-US" sz="2400" dirty="0" smtClean="0"/>
              <a:t>	2. Grants for Administration and Other (Exclusively) Local Functions are bulked as one unconditional grant</a:t>
            </a:r>
            <a:endParaRPr lang="en-GB" sz="2400" dirty="0" smtClean="0"/>
          </a:p>
          <a:p>
            <a:pPr>
              <a:buNone/>
            </a:pPr>
            <a:r>
              <a:rPr lang="en-US" sz="2400" dirty="0" smtClean="0"/>
              <a:t>	</a:t>
            </a:r>
            <a:endParaRPr lang="en-GB" sz="2400"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10</a:t>
            </a:fld>
            <a:endParaRPr lang="en-GB"/>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896543"/>
          </a:xfrm>
        </p:spPr>
        <p:txBody>
          <a:bodyPr/>
          <a:lstStyle/>
          <a:p>
            <a:pPr marL="342900" lvl="1" indent="-342900">
              <a:buFont typeface="Arial" charset="0"/>
              <a:buChar char="•"/>
            </a:pPr>
            <a:r>
              <a:rPr lang="en-US" sz="2400" b="1" dirty="0" smtClean="0"/>
              <a:t>B. Recurrent wage grants</a:t>
            </a:r>
            <a:endParaRPr lang="en-GB" sz="2400" b="1" dirty="0" smtClean="0"/>
          </a:p>
          <a:p>
            <a:pPr>
              <a:buNone/>
            </a:pPr>
            <a:r>
              <a:rPr lang="en-US" sz="2400" dirty="0" smtClean="0"/>
              <a:t>	3. </a:t>
            </a:r>
            <a:r>
              <a:rPr lang="en-US" sz="2400" dirty="0" err="1" smtClean="0"/>
              <a:t>Sectoral</a:t>
            </a:r>
            <a:r>
              <a:rPr lang="en-US" sz="2400" dirty="0" smtClean="0"/>
              <a:t> wage grants – </a:t>
            </a:r>
            <a:r>
              <a:rPr lang="en-US" sz="2400" b="1" i="1" dirty="0" smtClean="0"/>
              <a:t>yet to be achieved</a:t>
            </a:r>
            <a:endParaRPr lang="en-GB" sz="2400" b="1" i="1" dirty="0" smtClean="0"/>
          </a:p>
          <a:p>
            <a:pPr>
              <a:buNone/>
            </a:pPr>
            <a:r>
              <a:rPr lang="en-US" sz="2400" dirty="0" smtClean="0"/>
              <a:t>	4. Administrative wage grant- </a:t>
            </a:r>
            <a:r>
              <a:rPr lang="en-US" sz="2400" b="1" i="1" dirty="0" smtClean="0"/>
              <a:t>core staff salaries</a:t>
            </a:r>
          </a:p>
          <a:p>
            <a:r>
              <a:rPr lang="en-US" sz="2400" dirty="0" smtClean="0"/>
              <a:t> </a:t>
            </a:r>
            <a:r>
              <a:rPr lang="en-US" sz="2400" b="1" dirty="0" smtClean="0"/>
              <a:t>C. Local Development Grants</a:t>
            </a:r>
            <a:endParaRPr lang="en-GB" sz="2400" b="1" dirty="0" smtClean="0"/>
          </a:p>
          <a:p>
            <a:pPr>
              <a:buNone/>
            </a:pPr>
            <a:r>
              <a:rPr lang="en-US" sz="2400" dirty="0" smtClean="0"/>
              <a:t>	5. Discretionary LGDG- ongoing</a:t>
            </a:r>
            <a:endParaRPr lang="en-GB" sz="2400" dirty="0" smtClean="0"/>
          </a:p>
          <a:p>
            <a:pPr>
              <a:buNone/>
            </a:pPr>
            <a:r>
              <a:rPr lang="en-US" sz="2400" dirty="0" smtClean="0"/>
              <a:t>	6. </a:t>
            </a:r>
            <a:r>
              <a:rPr lang="en-US" sz="2400" dirty="0" err="1" smtClean="0"/>
              <a:t>Sectoral</a:t>
            </a:r>
            <a:r>
              <a:rPr lang="en-US" sz="2400" dirty="0" smtClean="0"/>
              <a:t> development window under LGDG- </a:t>
            </a:r>
            <a:r>
              <a:rPr lang="en-US" sz="2400" b="1" i="1" dirty="0" smtClean="0"/>
              <a:t>not in existence</a:t>
            </a:r>
            <a:endParaRPr lang="en-GB" sz="2400" b="1" i="1" dirty="0" smtClean="0"/>
          </a:p>
          <a:p>
            <a:pPr>
              <a:buNone/>
            </a:pPr>
            <a:r>
              <a:rPr lang="en-US" sz="2400" dirty="0" smtClean="0"/>
              <a:t>	6a. Education development grant window</a:t>
            </a:r>
            <a:endParaRPr lang="en-GB" sz="2400" dirty="0" smtClean="0"/>
          </a:p>
          <a:p>
            <a:pPr>
              <a:buNone/>
            </a:pPr>
            <a:r>
              <a:rPr lang="en-US" sz="2400" dirty="0" smtClean="0"/>
              <a:t>	6b. Health development grant window</a:t>
            </a:r>
            <a:endParaRPr lang="en-GB" sz="2400" dirty="0" smtClean="0"/>
          </a:p>
          <a:p>
            <a:pPr>
              <a:buNone/>
            </a:pPr>
            <a:r>
              <a:rPr lang="en-US" sz="2400" dirty="0" smtClean="0"/>
              <a:t>	6c. Rural water development grant window</a:t>
            </a:r>
            <a:endParaRPr lang="en-GB" sz="2400" dirty="0" smtClean="0"/>
          </a:p>
          <a:p>
            <a:pPr>
              <a:buNone/>
            </a:pPr>
            <a:r>
              <a:rPr lang="en-US" sz="2400" dirty="0" smtClean="0"/>
              <a:t>	6d. Urban development grant window</a:t>
            </a:r>
            <a:endParaRPr lang="en-GB" sz="2400" dirty="0" smtClean="0"/>
          </a:p>
          <a:p>
            <a:pPr>
              <a:buNone/>
            </a:pPr>
            <a:r>
              <a:rPr lang="en-US" sz="2400" dirty="0" smtClean="0"/>
              <a:t>	6e. Other </a:t>
            </a:r>
            <a:r>
              <a:rPr lang="en-US" sz="2400" dirty="0" err="1" smtClean="0"/>
              <a:t>sectoral</a:t>
            </a:r>
            <a:r>
              <a:rPr lang="en-US" sz="2400" dirty="0" smtClean="0"/>
              <a:t> development grant windows as appropriate</a:t>
            </a:r>
            <a:endParaRPr lang="en-GB" sz="2400"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11</a:t>
            </a:fld>
            <a:endParaRPr lang="en-GB"/>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896543"/>
          </a:xfrm>
        </p:spPr>
        <p:txBody>
          <a:bodyPr/>
          <a:lstStyle/>
          <a:p>
            <a:pPr marL="342900" lvl="1" indent="-342900">
              <a:buNone/>
            </a:pPr>
            <a:r>
              <a:rPr lang="en-US" sz="2400" b="1" dirty="0" smtClean="0"/>
              <a:t>	Addressing apparent vertical imbalances- finance follows functions</a:t>
            </a:r>
          </a:p>
          <a:p>
            <a:pPr marL="342900" lvl="1" indent="-342900">
              <a:buNone/>
            </a:pPr>
            <a:endParaRPr lang="en-US" sz="2400" b="1" dirty="0" smtClean="0"/>
          </a:p>
          <a:p>
            <a:pPr marL="342900" lvl="1" indent="-342900">
              <a:buNone/>
            </a:pPr>
            <a:r>
              <a:rPr lang="en-US" sz="2400" dirty="0" smtClean="0"/>
              <a:t>	Finance should follow functions through a system of client-based expenditure norms which are linked to affordable service delivery standards.</a:t>
            </a:r>
          </a:p>
          <a:p>
            <a:pPr marL="342900" lvl="1" indent="-342900">
              <a:buNone/>
            </a:pPr>
            <a:endParaRPr lang="en-US" sz="2400" b="1" dirty="0" smtClean="0"/>
          </a:p>
          <a:p>
            <a:pPr marL="342900" lvl="1" indent="-342900">
              <a:buNone/>
            </a:pPr>
            <a:r>
              <a:rPr lang="en-US" sz="2400" dirty="0" smtClean="0"/>
              <a:t>	</a:t>
            </a:r>
            <a:r>
              <a:rPr lang="en-US" sz="2400" b="1" i="1" dirty="0" smtClean="0"/>
              <a:t>A  devolution costing is ongoing to determine full implement cost of  functions devolved to LCs</a:t>
            </a:r>
            <a:endParaRPr lang="en-GB" sz="2400" b="1" i="1"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12</a:t>
            </a:fld>
            <a:endParaRPr lang="en-GB"/>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896543"/>
          </a:xfrm>
        </p:spPr>
        <p:txBody>
          <a:bodyPr/>
          <a:lstStyle/>
          <a:p>
            <a:pPr marL="342900" lvl="1" indent="-342900">
              <a:buNone/>
            </a:pPr>
            <a:r>
              <a:rPr lang="en-US" sz="2400" b="1" dirty="0" smtClean="0"/>
              <a:t>	Addressing apparent vertical imbalances- finance follows functions</a:t>
            </a:r>
          </a:p>
          <a:p>
            <a:pPr marL="342900" lvl="1" indent="-342900">
              <a:buNone/>
            </a:pPr>
            <a:endParaRPr lang="en-US" sz="2400" b="1" dirty="0" smtClean="0"/>
          </a:p>
          <a:p>
            <a:pPr marL="342900" lvl="1" indent="-342900">
              <a:buNone/>
            </a:pPr>
            <a:r>
              <a:rPr lang="en-US" sz="2400" dirty="0" smtClean="0"/>
              <a:t>	Finance should follow functions through a system of client-based expenditure norms which are linked to affordable service delivery standards.</a:t>
            </a:r>
          </a:p>
          <a:p>
            <a:pPr marL="342900" lvl="1" indent="-342900">
              <a:buNone/>
            </a:pPr>
            <a:endParaRPr lang="en-US" sz="2400" b="1" dirty="0" smtClean="0"/>
          </a:p>
          <a:p>
            <a:pPr marL="342900" lvl="1" indent="-342900">
              <a:buNone/>
            </a:pPr>
            <a:r>
              <a:rPr lang="en-US" sz="2400" dirty="0" smtClean="0"/>
              <a:t>	</a:t>
            </a:r>
            <a:r>
              <a:rPr lang="en-US" sz="2400" b="1" i="1" dirty="0" smtClean="0"/>
              <a:t>A  devolution costing is ongoing to determine full implement cost of  functions devolved to LCs</a:t>
            </a:r>
            <a:endParaRPr lang="en-GB" sz="2400" b="1" i="1"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13</a:t>
            </a:fld>
            <a:endParaRPr lang="en-GB"/>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896543"/>
          </a:xfrm>
        </p:spPr>
        <p:txBody>
          <a:bodyPr/>
          <a:lstStyle/>
          <a:p>
            <a:pPr marL="342900" lvl="1" indent="-342900">
              <a:buNone/>
            </a:pPr>
            <a:r>
              <a:rPr lang="en-US" sz="2400" b="1" dirty="0" smtClean="0"/>
              <a:t>	Equitable distribution of resources among Councils</a:t>
            </a:r>
          </a:p>
          <a:p>
            <a:pPr>
              <a:buNone/>
            </a:pPr>
            <a:endParaRPr lang="en-US" sz="2400" dirty="0" smtClean="0"/>
          </a:p>
          <a:p>
            <a:pPr>
              <a:buNone/>
            </a:pPr>
            <a:r>
              <a:rPr lang="en-US" sz="2400" dirty="0" smtClean="0"/>
              <a:t>	Allocation formula:</a:t>
            </a:r>
            <a:endParaRPr lang="en-GB" sz="2400" dirty="0" smtClean="0"/>
          </a:p>
          <a:p>
            <a:pPr>
              <a:buNone/>
            </a:pPr>
            <a:r>
              <a:rPr lang="en-US" sz="2400" dirty="0" smtClean="0"/>
              <a:t>	</a:t>
            </a:r>
            <a:r>
              <a:rPr lang="en-US" sz="2400" dirty="0" err="1" smtClean="0"/>
              <a:t>i</a:t>
            </a:r>
            <a:r>
              <a:rPr lang="en-US" sz="2400" dirty="0" smtClean="0"/>
              <a:t>. Primary Health- Lump sum; population (adjusted for demand for primary health services)- </a:t>
            </a:r>
            <a:r>
              <a:rPr lang="en-US" sz="2400" b="1" i="1" dirty="0" smtClean="0"/>
              <a:t>Achieved</a:t>
            </a:r>
            <a:endParaRPr lang="en-GB" sz="2400" b="1" i="1" dirty="0" smtClean="0"/>
          </a:p>
          <a:p>
            <a:pPr>
              <a:buNone/>
            </a:pPr>
            <a:r>
              <a:rPr lang="en-US" sz="2400" dirty="0" smtClean="0"/>
              <a:t>	ii. Primary education (incl. JSS)- Lump sum; total enrolment (primary/JSS); population- </a:t>
            </a:r>
            <a:r>
              <a:rPr lang="en-US" sz="2400" b="1" i="1" dirty="0" smtClean="0"/>
              <a:t>Achieved</a:t>
            </a:r>
            <a:endParaRPr lang="en-GB" sz="2400" b="1" i="1" dirty="0" smtClean="0"/>
          </a:p>
          <a:p>
            <a:pPr>
              <a:buNone/>
            </a:pPr>
            <a:r>
              <a:rPr lang="en-US" sz="2400" dirty="0" smtClean="0"/>
              <a:t>	iii. Agriculture sector- Lump sum; share of arable land; population engaged in crop farming; livestock population; (forestry?)- </a:t>
            </a:r>
            <a:r>
              <a:rPr lang="en-US" sz="2400" b="1" i="1" dirty="0" smtClean="0"/>
              <a:t>Achieved but forestry</a:t>
            </a:r>
            <a:endParaRPr lang="en-GB" sz="2400" b="1" i="1" dirty="0" smtClean="0"/>
          </a:p>
          <a:p>
            <a:pPr>
              <a:buNone/>
            </a:pPr>
            <a:r>
              <a:rPr lang="en-US" sz="2400" dirty="0" smtClean="0"/>
              <a:t>	iv. Water services- Lump sum; rural population- </a:t>
            </a:r>
            <a:r>
              <a:rPr lang="en-US" sz="2400" b="1" i="1" dirty="0" smtClean="0"/>
              <a:t>Achieved</a:t>
            </a:r>
          </a:p>
          <a:p>
            <a:pPr marL="342900" lvl="1" indent="-342900">
              <a:buNone/>
            </a:pPr>
            <a:r>
              <a:rPr lang="en-US" sz="2400" dirty="0" smtClean="0"/>
              <a:t>	</a:t>
            </a:r>
            <a:endParaRPr lang="en-GB" sz="2400" b="1" i="1"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14</a:t>
            </a:fld>
            <a:endParaRPr lang="en-GB"/>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556792"/>
            <a:ext cx="8424936" cy="4824536"/>
          </a:xfrm>
        </p:spPr>
        <p:txBody>
          <a:bodyPr/>
          <a:lstStyle/>
          <a:p>
            <a:pPr marL="342900" lvl="1" indent="-342900">
              <a:buNone/>
            </a:pPr>
            <a:r>
              <a:rPr lang="en-US" sz="2400" b="1" dirty="0" smtClean="0"/>
              <a:t>	Nature of intergovernmental transfers – budgetary transactions rather than budgetary exchange</a:t>
            </a:r>
          </a:p>
          <a:p>
            <a:pPr marL="342900" lvl="1" indent="-342900">
              <a:buNone/>
            </a:pPr>
            <a:endParaRPr lang="en-US" sz="2400" b="1" dirty="0" smtClean="0"/>
          </a:p>
          <a:p>
            <a:pPr>
              <a:buNone/>
            </a:pPr>
            <a:r>
              <a:rPr lang="en-US" sz="2400" dirty="0" smtClean="0"/>
              <a:t>	Transfers to LCs should be treated as budgetary transaction rather than budgetary exchange. LCs should not be required to provide detailed reports to MOFED within the budgetary year how the previous quarter’s release was spent before triggering the next grant release</a:t>
            </a:r>
          </a:p>
          <a:p>
            <a:pPr>
              <a:buNone/>
            </a:pPr>
            <a:endParaRPr lang="en-US" sz="2400" dirty="0" smtClean="0"/>
          </a:p>
          <a:p>
            <a:pPr>
              <a:buNone/>
            </a:pPr>
            <a:r>
              <a:rPr lang="en-US" sz="2400" b="1" i="1" dirty="0" smtClean="0"/>
              <a:t>	This is difficult to adopt</a:t>
            </a:r>
            <a:r>
              <a:rPr lang="en-US" sz="2400" dirty="0" smtClean="0"/>
              <a:t>. Sector transfers form part of the sector national allocations, triggers for national sector spending; GBBA requirement for funds spent from CRF	</a:t>
            </a:r>
            <a:endParaRPr lang="en-GB" sz="2400" b="1" i="1"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15</a:t>
            </a:fld>
            <a:endParaRPr lang="en-GB"/>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080120"/>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100" dirty="0" smtClean="0">
                <a:latin typeface="Rockwell" pitchFamily="18" charset="0"/>
              </a:rPr>
              <a:t>3. Addressing the Challenges</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556792"/>
            <a:ext cx="8424936" cy="4824536"/>
          </a:xfrm>
        </p:spPr>
        <p:txBody>
          <a:bodyPr/>
          <a:lstStyle/>
          <a:p>
            <a:pPr marL="342900" lvl="1" indent="-342900">
              <a:buNone/>
            </a:pPr>
            <a:r>
              <a:rPr lang="en-US" sz="2400" b="1" dirty="0" smtClean="0"/>
              <a:t>	1. Low measure of fiscal decentralization</a:t>
            </a:r>
            <a:r>
              <a:rPr lang="en-US" sz="2400" dirty="0" smtClean="0"/>
              <a:t>	</a:t>
            </a:r>
          </a:p>
          <a:p>
            <a:pPr marL="742950" lvl="2" indent="-342900"/>
            <a:r>
              <a:rPr lang="en-US" dirty="0" smtClean="0"/>
              <a:t>Devolving procurement of  TLM to LCs since this is not too technical to handle.</a:t>
            </a:r>
          </a:p>
          <a:p>
            <a:pPr marL="742950" lvl="2" indent="-342900"/>
            <a:r>
              <a:rPr lang="en-US" dirty="0" smtClean="0"/>
              <a:t>Design a phasing out process for devolution of payroll, as well as teacher’s salaries through LCs.</a:t>
            </a:r>
          </a:p>
          <a:p>
            <a:pPr marL="742950" lvl="2" indent="-342900"/>
            <a:r>
              <a:rPr lang="en-US" dirty="0" smtClean="0"/>
              <a:t>Identify other resources that  are easy to channel through LC systems</a:t>
            </a:r>
            <a:endParaRPr lang="en-GB" dirty="0" smtClean="0"/>
          </a:p>
          <a:p>
            <a:pPr marL="342900" lvl="1" indent="-342900">
              <a:buNone/>
            </a:pPr>
            <a:r>
              <a:rPr lang="en-US" sz="2400" b="1" dirty="0" smtClean="0"/>
              <a:t>	2. Sound intergovernmental grants systems</a:t>
            </a:r>
          </a:p>
          <a:p>
            <a:pPr marL="742950" lvl="2" indent="-342900"/>
            <a:r>
              <a:rPr lang="en-US" dirty="0" smtClean="0"/>
              <a:t>Completing the devolution costing, including personnel and asset requirements</a:t>
            </a:r>
            <a:endParaRPr lang="en-GB"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16</a:t>
            </a:fld>
            <a:endParaRPr lang="en-GB"/>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080120"/>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100" dirty="0" smtClean="0">
                <a:latin typeface="Rockwell" pitchFamily="18" charset="0"/>
              </a:rPr>
              <a:t>3. Addressing the Challenges</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556792"/>
            <a:ext cx="8424936" cy="4824536"/>
          </a:xfrm>
        </p:spPr>
        <p:txBody>
          <a:bodyPr/>
          <a:lstStyle/>
          <a:p>
            <a:pPr marL="342900" lvl="1" indent="-342900">
              <a:buNone/>
            </a:pPr>
            <a:r>
              <a:rPr lang="en-US" sz="2400" b="1" dirty="0" smtClean="0"/>
              <a:t>	3. </a:t>
            </a:r>
            <a:r>
              <a:rPr lang="en-US" b="1" dirty="0" smtClean="0"/>
              <a:t>Modifying the structure of the intergovernmental fiscal transfer system</a:t>
            </a:r>
          </a:p>
          <a:p>
            <a:pPr marL="742950" lvl="2" indent="-342900"/>
            <a:r>
              <a:rPr lang="en-US" dirty="0" err="1" smtClean="0"/>
              <a:t>Sectoral</a:t>
            </a:r>
            <a:r>
              <a:rPr lang="en-US" dirty="0" smtClean="0"/>
              <a:t> wage grants- phasing the process of paying  salaries of devolved personnel assigned to LCs</a:t>
            </a:r>
          </a:p>
          <a:p>
            <a:pPr marL="742950" lvl="2" indent="-342900"/>
            <a:r>
              <a:rPr lang="en-US" dirty="0" smtClean="0"/>
              <a:t>Reviving the LGDG scheme- introduction of </a:t>
            </a:r>
            <a:r>
              <a:rPr lang="en-US" dirty="0" err="1" smtClean="0"/>
              <a:t>sectoral</a:t>
            </a:r>
            <a:r>
              <a:rPr lang="en-US" dirty="0" smtClean="0"/>
              <a:t> development grants</a:t>
            </a:r>
          </a:p>
          <a:p>
            <a:pPr marL="342900" lvl="1" indent="-342900">
              <a:buNone/>
            </a:pPr>
            <a:r>
              <a:rPr lang="en-US" b="1" dirty="0" smtClean="0"/>
              <a:t>	4. Addressing the apparent vertical imbalances</a:t>
            </a:r>
          </a:p>
          <a:p>
            <a:pPr marL="742950" lvl="2" indent="-342900"/>
            <a:r>
              <a:rPr lang="en-US" dirty="0" smtClean="0"/>
              <a:t>Completing the devolution costing- establishing the true cost of service delivery, taking into consideration unfunded mandates and change in scope of devolved functions such as FHC, A4P, etc</a:t>
            </a:r>
            <a:endParaRPr lang="en-GB" dirty="0" smtClean="0"/>
          </a:p>
          <a:p>
            <a:pPr marL="342900" lvl="1" indent="-342900">
              <a:buNone/>
            </a:pPr>
            <a:endParaRPr lang="en-GB"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17</a:t>
            </a:fld>
            <a:endParaRPr lang="en-GB"/>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080120"/>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100" dirty="0" smtClean="0">
                <a:latin typeface="Rockwell" pitchFamily="18" charset="0"/>
              </a:rPr>
              <a:t>3. Addressing the Challenges</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556792"/>
            <a:ext cx="8424936" cy="4824536"/>
          </a:xfrm>
        </p:spPr>
        <p:txBody>
          <a:bodyPr/>
          <a:lstStyle/>
          <a:p>
            <a:pPr marL="342900" lvl="1" indent="-342900">
              <a:buNone/>
            </a:pPr>
            <a:r>
              <a:rPr lang="en-US" sz="2400" b="1" dirty="0" smtClean="0"/>
              <a:t>	5. </a:t>
            </a:r>
            <a:r>
              <a:rPr lang="en-US" b="1" dirty="0" smtClean="0"/>
              <a:t>Improving the equitable distribution of resources among councils</a:t>
            </a:r>
          </a:p>
          <a:p>
            <a:pPr marL="742950" lvl="2" indent="-342900"/>
            <a:r>
              <a:rPr lang="en-US" dirty="0" smtClean="0"/>
              <a:t>Timely access and availability of data  required for  variables used in the distribution system</a:t>
            </a:r>
          </a:p>
          <a:p>
            <a:pPr marL="742950" lvl="2" indent="-342900"/>
            <a:r>
              <a:rPr lang="en-US" dirty="0" smtClean="0"/>
              <a:t>Devolved MDAs must be committed to provide data or proxies as may be required by the system</a:t>
            </a:r>
          </a:p>
          <a:p>
            <a:pPr marL="742950" lvl="2" indent="-342900"/>
            <a:r>
              <a:rPr lang="en-US" dirty="0" smtClean="0"/>
              <a:t>NGOs and other development partners must used the grant distribution system for funds provided to selected or all LCs</a:t>
            </a:r>
          </a:p>
          <a:p>
            <a:pPr marL="742950" lvl="2" indent="-342900"/>
            <a:r>
              <a:rPr lang="en-US" dirty="0" smtClean="0"/>
              <a:t>Improving devolved MDA’s oversight of LCs </a:t>
            </a:r>
            <a:r>
              <a:rPr lang="en-US" dirty="0" err="1" smtClean="0"/>
              <a:t>servuce</a:t>
            </a:r>
            <a:r>
              <a:rPr lang="en-US" dirty="0" smtClean="0"/>
              <a:t> delivery process</a:t>
            </a:r>
          </a:p>
          <a:p>
            <a:pPr marL="342900" lvl="1" indent="-342900">
              <a:buNone/>
            </a:pPr>
            <a:endParaRPr lang="en-GB"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18</a:t>
            </a:fld>
            <a:endParaRPr lang="en-GB"/>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3068960"/>
            <a:ext cx="4464496" cy="1082675"/>
          </a:xfrm>
        </p:spPr>
        <p:txBody>
          <a:bodyPr/>
          <a:lstStyle/>
          <a:p>
            <a:r>
              <a:rPr lang="en-GB" dirty="0" smtClean="0"/>
              <a:t>Thanks</a:t>
            </a:r>
            <a:endParaRPr lang="en-GB"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19</a:t>
            </a:fld>
            <a:endParaRPr lang="en-GB"/>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z="3600" dirty="0" smtClean="0">
                <a:latin typeface="Rockwell" pitchFamily="18" charset="0"/>
              </a:rPr>
              <a:t>Presentation Outline</a:t>
            </a:r>
          </a:p>
        </p:txBody>
      </p:sp>
      <p:sp>
        <p:nvSpPr>
          <p:cNvPr id="3" name="Content Placeholder 2"/>
          <p:cNvSpPr>
            <a:spLocks noGrp="1"/>
          </p:cNvSpPr>
          <p:nvPr>
            <p:ph idx="1"/>
          </p:nvPr>
        </p:nvSpPr>
        <p:spPr>
          <a:xfrm>
            <a:off x="251520" y="1628800"/>
            <a:ext cx="8640960" cy="4536504"/>
          </a:xfrm>
        </p:spPr>
        <p:txBody>
          <a:bodyPr rtlCol="0">
            <a:noAutofit/>
          </a:bodyPr>
          <a:lstStyle/>
          <a:p>
            <a:pPr marL="514350" indent="-514350" fontAlgn="auto">
              <a:spcBef>
                <a:spcPts val="0"/>
              </a:spcBef>
              <a:spcAft>
                <a:spcPts val="0"/>
              </a:spcAft>
              <a:buFont typeface="+mj-lt"/>
              <a:buAutoNum type="arabicPeriod"/>
              <a:defRPr/>
            </a:pPr>
            <a:r>
              <a:rPr lang="en-GB" dirty="0" smtClean="0">
                <a:latin typeface="Rockwell" pitchFamily="18" charset="0"/>
                <a:ea typeface="+mj-ea"/>
                <a:cs typeface="+mj-cs"/>
              </a:rPr>
              <a:t>Objective of SL’s Fiscal Decentralization (FD)</a:t>
            </a:r>
          </a:p>
          <a:p>
            <a:pPr marL="514350" indent="-514350" fontAlgn="auto">
              <a:spcBef>
                <a:spcPts val="0"/>
              </a:spcBef>
              <a:spcAft>
                <a:spcPts val="0"/>
              </a:spcAft>
              <a:buFont typeface="+mj-lt"/>
              <a:buAutoNum type="arabicPeriod"/>
              <a:defRPr/>
            </a:pPr>
            <a:r>
              <a:rPr lang="en-GB" dirty="0" smtClean="0">
                <a:latin typeface="Rockwell" pitchFamily="18" charset="0"/>
                <a:ea typeface="+mj-ea"/>
                <a:cs typeface="+mj-cs"/>
              </a:rPr>
              <a:t>Requirements of a good Fiscal Decentralization System- </a:t>
            </a:r>
            <a:r>
              <a:rPr lang="en-GB" b="1" dirty="0" smtClean="0">
                <a:latin typeface="Rockwell" pitchFamily="18" charset="0"/>
                <a:ea typeface="+mj-ea"/>
                <a:cs typeface="+mj-cs"/>
              </a:rPr>
              <a:t>What we have achieved</a:t>
            </a:r>
          </a:p>
          <a:p>
            <a:pPr marL="514350" indent="-514350" fontAlgn="auto">
              <a:spcBef>
                <a:spcPts val="0"/>
              </a:spcBef>
              <a:spcAft>
                <a:spcPts val="0"/>
              </a:spcAft>
              <a:buFont typeface="+mj-lt"/>
              <a:buAutoNum type="arabicPeriod"/>
              <a:defRPr/>
            </a:pPr>
            <a:r>
              <a:rPr lang="en-GB" dirty="0" smtClean="0">
                <a:latin typeface="Rockwell" pitchFamily="18" charset="0"/>
                <a:ea typeface="+mj-ea"/>
                <a:cs typeface="+mj-cs"/>
              </a:rPr>
              <a:t>Addressing FD Challenges</a:t>
            </a:r>
          </a:p>
        </p:txBody>
      </p:sp>
      <p:sp>
        <p:nvSpPr>
          <p:cNvPr id="4" name="Date Placeholder 3"/>
          <p:cNvSpPr>
            <a:spLocks noGrp="1"/>
          </p:cNvSpPr>
          <p:nvPr>
            <p:ph type="dt" sz="quarter" idx="10"/>
          </p:nvPr>
        </p:nvSpPr>
        <p:spPr/>
        <p:txBody>
          <a:bodyPr/>
          <a:lstStyle/>
          <a:p>
            <a:pPr>
              <a:defRPr/>
            </a:pPr>
            <a:fld id="{BF1F82C6-C8A8-42DB-8432-CE8876DFC4A6}"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2811C7BC-E3F0-4A5B-B41C-D78E327A4500}" type="slidenum">
              <a:rPr lang="en-GB"/>
              <a:pPr>
                <a:defRPr/>
              </a:pPr>
              <a:t>2</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5544616" cy="1082675"/>
          </a:xfrm>
        </p:spPr>
        <p:txBody>
          <a:bodyPr/>
          <a:lstStyle/>
          <a:p>
            <a:r>
              <a:rPr lang="en-GB" dirty="0" smtClean="0"/>
              <a:t>Objective of FD</a:t>
            </a:r>
            <a:endParaRPr lang="en-GB"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US" dirty="0" smtClean="0"/>
              <a:t>Four pillars: Expenditure assignment, Revenue assignment, Intergovernmental transfer and Local Borrowing. </a:t>
            </a:r>
          </a:p>
          <a:p>
            <a:r>
              <a:rPr lang="en-US" dirty="0" smtClean="0"/>
              <a:t>The primary objective:</a:t>
            </a:r>
            <a:endParaRPr lang="en-GB" dirty="0" smtClean="0"/>
          </a:p>
          <a:p>
            <a:pPr lvl="1"/>
            <a:r>
              <a:rPr lang="en-US" dirty="0" smtClean="0"/>
              <a:t>Local Councils are adequately funded to perform their functions; </a:t>
            </a:r>
            <a:endParaRPr lang="en-GB" dirty="0" smtClean="0"/>
          </a:p>
          <a:p>
            <a:pPr lvl="1"/>
            <a:r>
              <a:rPr lang="en-US" dirty="0" smtClean="0"/>
              <a:t>decentralization does not result to deterioration in the quality and quantity of service delivery at the local level; and </a:t>
            </a:r>
            <a:endParaRPr lang="en-GB" dirty="0" smtClean="0"/>
          </a:p>
          <a:p>
            <a:pPr lvl="1"/>
            <a:r>
              <a:rPr lang="en-US" dirty="0" smtClean="0"/>
              <a:t>Local Councils raise substantial amount of revenue from their local sources. </a:t>
            </a:r>
            <a:endParaRPr lang="en-GB" dirty="0" smtClean="0"/>
          </a:p>
          <a:p>
            <a:endParaRPr lang="en-GB"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a:t>
            </a:fld>
            <a:endParaRPr lang="en-GB"/>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5544616" cy="1082675"/>
          </a:xfrm>
        </p:spPr>
        <p:txBody>
          <a:bodyPr/>
          <a:lstStyle/>
          <a:p>
            <a:r>
              <a:rPr lang="en-GB" dirty="0" smtClean="0"/>
              <a:t>Fiscal Transfer Trends</a:t>
            </a:r>
            <a:endParaRPr lang="en-GB"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4</a:t>
            </a:fld>
            <a:endParaRPr lang="en-GB"/>
          </a:p>
        </p:txBody>
      </p:sp>
      <p:pic>
        <p:nvPicPr>
          <p:cNvPr id="2050" name="Chart 1"/>
          <p:cNvPicPr>
            <a:picLocks noChangeArrowheads="1"/>
          </p:cNvPicPr>
          <p:nvPr/>
        </p:nvPicPr>
        <p:blipFill>
          <a:blip r:embed="rId2" cstate="print"/>
          <a:srcRect/>
          <a:stretch>
            <a:fillRect/>
          </a:stretch>
        </p:blipFill>
        <p:spPr bwMode="auto">
          <a:xfrm>
            <a:off x="467544" y="1484784"/>
            <a:ext cx="8280920" cy="4896544"/>
          </a:xfrm>
          <a:prstGeom prst="rect">
            <a:avLst/>
          </a:prstGeom>
          <a:noFill/>
          <a:ln w="9525">
            <a:noFill/>
            <a:miter lim="800000"/>
            <a:headEnd/>
            <a:tailEnd/>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Own revenue Sources</a:t>
            </a:r>
            <a:endParaRPr lang="en-GB"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5</a:t>
            </a:fld>
            <a:endParaRPr lang="en-GB"/>
          </a:p>
        </p:txBody>
      </p:sp>
      <p:graphicFrame>
        <p:nvGraphicFramePr>
          <p:cNvPr id="8" name="Content Placeholder 7"/>
          <p:cNvGraphicFramePr>
            <a:graphicFrameLocks noGrp="1"/>
          </p:cNvGraphicFramePr>
          <p:nvPr>
            <p:ph idx="1"/>
          </p:nvPr>
        </p:nvGraphicFramePr>
        <p:xfrm>
          <a:off x="179510" y="1340768"/>
          <a:ext cx="8568955" cy="5374885"/>
        </p:xfrm>
        <a:graphic>
          <a:graphicData uri="http://schemas.openxmlformats.org/drawingml/2006/table">
            <a:tbl>
              <a:tblPr firstRow="1" bandRow="1">
                <a:tableStyleId>{5C22544A-7EE6-4342-B048-85BDC9FD1C3A}</a:tableStyleId>
              </a:tblPr>
              <a:tblGrid>
                <a:gridCol w="2594272"/>
                <a:gridCol w="1242105"/>
                <a:gridCol w="1588008"/>
                <a:gridCol w="1650899"/>
                <a:gridCol w="1493671"/>
              </a:tblGrid>
              <a:tr h="373915">
                <a:tc>
                  <a:txBody>
                    <a:bodyPr/>
                    <a:lstStyle/>
                    <a:p>
                      <a:pPr algn="l" fontAlgn="b"/>
                      <a:r>
                        <a:rPr lang="en-GB" sz="1800" b="1" i="0" u="none" strike="noStrike" dirty="0">
                          <a:solidFill>
                            <a:srgbClr val="000000"/>
                          </a:solidFill>
                          <a:latin typeface="Calibri"/>
                        </a:rPr>
                        <a:t>Revenue Sources</a:t>
                      </a:r>
                    </a:p>
                  </a:txBody>
                  <a:tcPr marL="9525" marR="9525" marT="9525" marB="0" anchor="b"/>
                </a:tc>
                <a:tc gridSpan="4">
                  <a:txBody>
                    <a:bodyPr/>
                    <a:lstStyle/>
                    <a:p>
                      <a:pPr algn="ctr" fontAlgn="b"/>
                      <a:r>
                        <a:rPr lang="en-GB" sz="1800" b="0" i="0" u="none" strike="noStrike">
                          <a:solidFill>
                            <a:srgbClr val="000000"/>
                          </a:solidFill>
                          <a:latin typeface="Calibri"/>
                        </a:rPr>
                        <a:t>(In Million Leone)</a:t>
                      </a: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r>
              <a:tr h="373915">
                <a:tc>
                  <a:txBody>
                    <a:bodyPr/>
                    <a:lstStyle/>
                    <a:p>
                      <a:pPr algn="l" fontAlgn="b"/>
                      <a:r>
                        <a:rPr lang="en-GB" sz="1800" b="1" i="0" u="sng" strike="noStrike">
                          <a:solidFill>
                            <a:srgbClr val="000000"/>
                          </a:solidFill>
                          <a:latin typeface="Calibri"/>
                        </a:rPr>
                        <a:t>Local revenues</a:t>
                      </a:r>
                    </a:p>
                  </a:txBody>
                  <a:tcPr marL="85725" marR="9525" marT="9525" marB="0" anchor="b"/>
                </a:tc>
                <a:tc>
                  <a:txBody>
                    <a:bodyPr/>
                    <a:lstStyle/>
                    <a:p>
                      <a:pPr algn="ctr" fontAlgn="b"/>
                      <a:r>
                        <a:rPr lang="en-GB" sz="1800" b="1" i="0" u="none" strike="noStrike" dirty="0">
                          <a:solidFill>
                            <a:srgbClr val="000000"/>
                          </a:solidFill>
                          <a:latin typeface="Calibri"/>
                        </a:rPr>
                        <a:t>2005</a:t>
                      </a:r>
                    </a:p>
                  </a:txBody>
                  <a:tcPr marL="9525" marR="9525" marT="9525" marB="0" anchor="b"/>
                </a:tc>
                <a:tc>
                  <a:txBody>
                    <a:bodyPr/>
                    <a:lstStyle/>
                    <a:p>
                      <a:pPr algn="ctr" fontAlgn="b"/>
                      <a:r>
                        <a:rPr lang="en-GB" sz="1800" b="1" i="0" u="none" strike="noStrike" dirty="0">
                          <a:solidFill>
                            <a:srgbClr val="000000"/>
                          </a:solidFill>
                          <a:latin typeface="Calibri"/>
                        </a:rPr>
                        <a:t>2006</a:t>
                      </a:r>
                    </a:p>
                  </a:txBody>
                  <a:tcPr marL="9525" marR="9525" marT="9525" marB="0" anchor="b"/>
                </a:tc>
                <a:tc>
                  <a:txBody>
                    <a:bodyPr/>
                    <a:lstStyle/>
                    <a:p>
                      <a:pPr algn="ctr" fontAlgn="b"/>
                      <a:r>
                        <a:rPr lang="en-GB" sz="1800" b="1" i="0" u="none" strike="noStrike" dirty="0">
                          <a:solidFill>
                            <a:srgbClr val="000000"/>
                          </a:solidFill>
                          <a:latin typeface="Calibri"/>
                        </a:rPr>
                        <a:t>2011</a:t>
                      </a:r>
                    </a:p>
                  </a:txBody>
                  <a:tcPr marL="9525" marR="9525" marT="9525" marB="0" anchor="b"/>
                </a:tc>
                <a:tc>
                  <a:txBody>
                    <a:bodyPr/>
                    <a:lstStyle/>
                    <a:p>
                      <a:pPr algn="ctr" fontAlgn="b"/>
                      <a:r>
                        <a:rPr lang="en-GB" sz="1800" b="1" i="0" u="none" strike="noStrike" dirty="0">
                          <a:solidFill>
                            <a:srgbClr val="000000"/>
                          </a:solidFill>
                          <a:latin typeface="Calibri"/>
                        </a:rPr>
                        <a:t>2012</a:t>
                      </a:r>
                    </a:p>
                  </a:txBody>
                  <a:tcPr marL="9525" marR="9525" marT="9525" marB="0" anchor="b"/>
                </a:tc>
              </a:tr>
              <a:tr h="373915">
                <a:tc>
                  <a:txBody>
                    <a:bodyPr/>
                    <a:lstStyle/>
                    <a:p>
                      <a:pPr algn="l" fontAlgn="b"/>
                      <a:r>
                        <a:rPr lang="en-GB" sz="1800" b="1" i="0" u="none" strike="noStrike" dirty="0">
                          <a:solidFill>
                            <a:srgbClr val="000000"/>
                          </a:solidFill>
                          <a:latin typeface="Calibri"/>
                        </a:rPr>
                        <a:t>Tax Revenue</a:t>
                      </a:r>
                    </a:p>
                  </a:txBody>
                  <a:tcPr marL="257175" marR="9525" marT="9525" marB="0" anchor="ctr"/>
                </a:tc>
                <a:tc>
                  <a:txBody>
                    <a:bodyPr/>
                    <a:lstStyle/>
                    <a:p>
                      <a:pPr algn="r" fontAlgn="b"/>
                      <a:r>
                        <a:rPr lang="en-GB" sz="1800" b="1" i="0" u="none" strike="noStrike">
                          <a:solidFill>
                            <a:srgbClr val="000000"/>
                          </a:solidFill>
                          <a:latin typeface="Calibri"/>
                        </a:rPr>
                        <a:t>11.7</a:t>
                      </a:r>
                    </a:p>
                  </a:txBody>
                  <a:tcPr marL="9525" marR="9525" marT="9525" marB="0" anchor="ctr"/>
                </a:tc>
                <a:tc>
                  <a:txBody>
                    <a:bodyPr/>
                    <a:lstStyle/>
                    <a:p>
                      <a:pPr algn="r" fontAlgn="b"/>
                      <a:r>
                        <a:rPr lang="en-GB" sz="1800" b="1" i="0" u="none" strike="noStrike" dirty="0">
                          <a:solidFill>
                            <a:srgbClr val="000000"/>
                          </a:solidFill>
                          <a:latin typeface="Calibri"/>
                        </a:rPr>
                        <a:t>1,388.27</a:t>
                      </a:r>
                    </a:p>
                  </a:txBody>
                  <a:tcPr marL="9525" marR="9525" marT="9525" marB="0" anchor="ctr"/>
                </a:tc>
                <a:tc>
                  <a:txBody>
                    <a:bodyPr/>
                    <a:lstStyle/>
                    <a:p>
                      <a:pPr algn="r" fontAlgn="b"/>
                      <a:r>
                        <a:rPr lang="en-GB" sz="1800" b="1" i="0" u="none" strike="noStrike" dirty="0">
                          <a:solidFill>
                            <a:srgbClr val="000000"/>
                          </a:solidFill>
                          <a:latin typeface="Calibri"/>
                        </a:rPr>
                        <a:t>5,806.37</a:t>
                      </a:r>
                    </a:p>
                  </a:txBody>
                  <a:tcPr marL="9525" marR="9525" marT="9525" marB="0" anchor="ctr"/>
                </a:tc>
                <a:tc>
                  <a:txBody>
                    <a:bodyPr/>
                    <a:lstStyle/>
                    <a:p>
                      <a:pPr algn="r" fontAlgn="b"/>
                      <a:r>
                        <a:rPr lang="en-GB" sz="1800" b="1" i="0" u="none" strike="noStrike" dirty="0">
                          <a:solidFill>
                            <a:srgbClr val="000000"/>
                          </a:solidFill>
                          <a:latin typeface="Calibri"/>
                        </a:rPr>
                        <a:t>5,774.24</a:t>
                      </a:r>
                    </a:p>
                  </a:txBody>
                  <a:tcPr marL="9525" marR="9525" marT="9525" marB="0" anchor="ctr"/>
                </a:tc>
              </a:tr>
              <a:tr h="373915">
                <a:tc>
                  <a:txBody>
                    <a:bodyPr/>
                    <a:lstStyle/>
                    <a:p>
                      <a:pPr algn="l" fontAlgn="b"/>
                      <a:r>
                        <a:rPr lang="en-GB" sz="1800" b="0" i="0" u="none" strike="noStrike" dirty="0">
                          <a:solidFill>
                            <a:srgbClr val="000000"/>
                          </a:solidFill>
                          <a:latin typeface="Calibri"/>
                        </a:rPr>
                        <a:t>Local tax</a:t>
                      </a:r>
                    </a:p>
                  </a:txBody>
                  <a:tcPr marL="428625" marR="9525" marT="9525" marB="0" anchor="ctr"/>
                </a:tc>
                <a:tc>
                  <a:txBody>
                    <a:bodyPr/>
                    <a:lstStyle/>
                    <a:p>
                      <a:pPr algn="r" fontAlgn="b"/>
                      <a:r>
                        <a:rPr lang="en-GB" sz="1800" b="0" i="0" u="none" strike="noStrike" dirty="0">
                          <a:solidFill>
                            <a:srgbClr val="000000"/>
                          </a:solidFill>
                          <a:latin typeface="Calibri"/>
                        </a:rPr>
                        <a:t>425.95</a:t>
                      </a:r>
                    </a:p>
                  </a:txBody>
                  <a:tcPr marL="9525" marR="9525" marT="9525" marB="0" anchor="ctr"/>
                </a:tc>
                <a:tc>
                  <a:txBody>
                    <a:bodyPr/>
                    <a:lstStyle/>
                    <a:p>
                      <a:pPr algn="r" fontAlgn="b"/>
                      <a:r>
                        <a:rPr lang="en-GB" sz="1800" b="0" i="0" u="none" strike="noStrike" dirty="0">
                          <a:solidFill>
                            <a:srgbClr val="000000"/>
                          </a:solidFill>
                          <a:latin typeface="Calibri"/>
                        </a:rPr>
                        <a:t>528.54</a:t>
                      </a:r>
                    </a:p>
                  </a:txBody>
                  <a:tcPr marL="9525" marR="9525" marT="9525" marB="0" anchor="ctr"/>
                </a:tc>
                <a:tc>
                  <a:txBody>
                    <a:bodyPr/>
                    <a:lstStyle/>
                    <a:p>
                      <a:pPr algn="r" fontAlgn="b"/>
                      <a:r>
                        <a:rPr lang="en-GB" sz="1800" b="0" i="0" u="none" strike="noStrike" dirty="0">
                          <a:solidFill>
                            <a:srgbClr val="000000"/>
                          </a:solidFill>
                          <a:latin typeface="Calibri"/>
                        </a:rPr>
                        <a:t>298.32</a:t>
                      </a:r>
                    </a:p>
                  </a:txBody>
                  <a:tcPr marL="9525" marR="9525" marT="9525" marB="0" anchor="ctr"/>
                </a:tc>
                <a:tc>
                  <a:txBody>
                    <a:bodyPr/>
                    <a:lstStyle/>
                    <a:p>
                      <a:pPr algn="r" fontAlgn="b"/>
                      <a:r>
                        <a:rPr lang="en-GB" sz="1800" b="0" i="0" u="none" strike="noStrike" dirty="0">
                          <a:solidFill>
                            <a:srgbClr val="000000"/>
                          </a:solidFill>
                          <a:latin typeface="Calibri"/>
                        </a:rPr>
                        <a:t>258.17</a:t>
                      </a:r>
                    </a:p>
                  </a:txBody>
                  <a:tcPr marL="9525" marR="9525" marT="9525" marB="0" anchor="ctr"/>
                </a:tc>
              </a:tr>
              <a:tr h="373915">
                <a:tc>
                  <a:txBody>
                    <a:bodyPr/>
                    <a:lstStyle/>
                    <a:p>
                      <a:pPr algn="l" fontAlgn="b"/>
                      <a:r>
                        <a:rPr lang="en-GB" sz="1800" b="0" i="0" u="none" strike="noStrike" dirty="0">
                          <a:solidFill>
                            <a:srgbClr val="000000"/>
                          </a:solidFill>
                          <a:latin typeface="Calibri"/>
                        </a:rPr>
                        <a:t>Property tax</a:t>
                      </a:r>
                    </a:p>
                  </a:txBody>
                  <a:tcPr marL="428625" marR="9525" marT="9525" marB="0" anchor="ctr"/>
                </a:tc>
                <a:tc>
                  <a:txBody>
                    <a:bodyPr/>
                    <a:lstStyle/>
                    <a:p>
                      <a:pPr algn="r" fontAlgn="b"/>
                      <a:r>
                        <a:rPr lang="en-GB" sz="1800" b="0" i="0" u="none" strike="noStrike">
                          <a:solidFill>
                            <a:srgbClr val="000000"/>
                          </a:solidFill>
                          <a:latin typeface="Calibri"/>
                        </a:rPr>
                        <a:t>1,017.35</a:t>
                      </a:r>
                    </a:p>
                  </a:txBody>
                  <a:tcPr marL="9525" marR="9525" marT="9525" marB="0" anchor="ctr"/>
                </a:tc>
                <a:tc>
                  <a:txBody>
                    <a:bodyPr/>
                    <a:lstStyle/>
                    <a:p>
                      <a:pPr algn="r" fontAlgn="b"/>
                      <a:r>
                        <a:rPr lang="en-GB" sz="1800" b="0" i="0" u="none" strike="noStrike">
                          <a:solidFill>
                            <a:srgbClr val="000000"/>
                          </a:solidFill>
                          <a:latin typeface="Calibri"/>
                        </a:rPr>
                        <a:t>859.73</a:t>
                      </a:r>
                    </a:p>
                  </a:txBody>
                  <a:tcPr marL="9525" marR="9525" marT="9525" marB="0" anchor="ctr"/>
                </a:tc>
                <a:tc>
                  <a:txBody>
                    <a:bodyPr/>
                    <a:lstStyle/>
                    <a:p>
                      <a:pPr algn="r" fontAlgn="b"/>
                      <a:r>
                        <a:rPr lang="en-GB" sz="1800" b="0" i="0" u="none" strike="noStrike">
                          <a:solidFill>
                            <a:srgbClr val="000000"/>
                          </a:solidFill>
                          <a:latin typeface="Calibri"/>
                        </a:rPr>
                        <a:t>5,508.05</a:t>
                      </a:r>
                    </a:p>
                  </a:txBody>
                  <a:tcPr marL="9525" marR="9525" marT="9525" marB="0" anchor="ctr"/>
                </a:tc>
                <a:tc>
                  <a:txBody>
                    <a:bodyPr/>
                    <a:lstStyle/>
                    <a:p>
                      <a:pPr algn="r" fontAlgn="b"/>
                      <a:r>
                        <a:rPr lang="en-GB" sz="1800" b="0" i="0" u="none" strike="noStrike" dirty="0">
                          <a:solidFill>
                            <a:srgbClr val="000000"/>
                          </a:solidFill>
                          <a:latin typeface="Calibri"/>
                        </a:rPr>
                        <a:t>5,516.07</a:t>
                      </a:r>
                    </a:p>
                  </a:txBody>
                  <a:tcPr marL="9525" marR="9525" marT="9525" marB="0" anchor="ctr"/>
                </a:tc>
              </a:tr>
              <a:tr h="373915">
                <a:tc>
                  <a:txBody>
                    <a:bodyPr/>
                    <a:lstStyle/>
                    <a:p>
                      <a:pPr algn="l" fontAlgn="b"/>
                      <a:r>
                        <a:rPr lang="en-GB" sz="1800" b="1" i="0" u="none" strike="noStrike">
                          <a:solidFill>
                            <a:srgbClr val="000000"/>
                          </a:solidFill>
                          <a:latin typeface="Calibri"/>
                        </a:rPr>
                        <a:t>Non tax Revenue</a:t>
                      </a:r>
                    </a:p>
                  </a:txBody>
                  <a:tcPr marL="257175" marR="9525" marT="9525" marB="0" anchor="ctr"/>
                </a:tc>
                <a:tc>
                  <a:txBody>
                    <a:bodyPr/>
                    <a:lstStyle/>
                    <a:p>
                      <a:pPr algn="r" fontAlgn="b"/>
                      <a:r>
                        <a:rPr lang="en-GB" sz="1800" b="1" i="0" u="none" strike="noStrike">
                          <a:solidFill>
                            <a:srgbClr val="000000"/>
                          </a:solidFill>
                          <a:latin typeface="Calibri"/>
                        </a:rPr>
                        <a:t>18.2</a:t>
                      </a:r>
                    </a:p>
                  </a:txBody>
                  <a:tcPr marL="9525" marR="9525" marT="9525" marB="0" anchor="ctr"/>
                </a:tc>
                <a:tc>
                  <a:txBody>
                    <a:bodyPr/>
                    <a:lstStyle/>
                    <a:p>
                      <a:pPr algn="r" fontAlgn="b"/>
                      <a:r>
                        <a:rPr lang="en-GB" sz="1800" b="1" i="0" u="none" strike="noStrike">
                          <a:solidFill>
                            <a:srgbClr val="000000"/>
                          </a:solidFill>
                          <a:latin typeface="Calibri"/>
                        </a:rPr>
                        <a:t>4,198.66</a:t>
                      </a:r>
                    </a:p>
                  </a:txBody>
                  <a:tcPr marL="9525" marR="9525" marT="9525" marB="0" anchor="ctr"/>
                </a:tc>
                <a:tc>
                  <a:txBody>
                    <a:bodyPr/>
                    <a:lstStyle/>
                    <a:p>
                      <a:pPr algn="r" fontAlgn="b"/>
                      <a:r>
                        <a:rPr lang="en-GB" sz="1800" b="1" i="0" u="none" strike="noStrike">
                          <a:solidFill>
                            <a:srgbClr val="000000"/>
                          </a:solidFill>
                          <a:latin typeface="Calibri"/>
                        </a:rPr>
                        <a:t>7,816.39</a:t>
                      </a:r>
                    </a:p>
                  </a:txBody>
                  <a:tcPr marL="9525" marR="9525" marT="9525" marB="0" anchor="ctr"/>
                </a:tc>
                <a:tc>
                  <a:txBody>
                    <a:bodyPr/>
                    <a:lstStyle/>
                    <a:p>
                      <a:pPr algn="r" fontAlgn="b"/>
                      <a:r>
                        <a:rPr lang="en-GB" sz="1800" b="1" i="0" u="none" strike="noStrike" dirty="0">
                          <a:solidFill>
                            <a:srgbClr val="000000"/>
                          </a:solidFill>
                          <a:latin typeface="Calibri"/>
                        </a:rPr>
                        <a:t>8,095.77</a:t>
                      </a:r>
                    </a:p>
                  </a:txBody>
                  <a:tcPr marL="9525" marR="9525" marT="9525" marB="0" anchor="ctr"/>
                </a:tc>
              </a:tr>
              <a:tr h="439863">
                <a:tc>
                  <a:txBody>
                    <a:bodyPr/>
                    <a:lstStyle/>
                    <a:p>
                      <a:pPr algn="l" fontAlgn="b"/>
                      <a:r>
                        <a:rPr lang="en-GB" sz="1800" b="1" i="1" u="none" strike="noStrike">
                          <a:solidFill>
                            <a:srgbClr val="000000"/>
                          </a:solidFill>
                          <a:latin typeface="Calibri"/>
                        </a:rPr>
                        <a:t>Fees and charges</a:t>
                      </a:r>
                    </a:p>
                  </a:txBody>
                  <a:tcPr marL="428625" marR="9525" marT="9525" marB="0" anchor="ctr"/>
                </a:tc>
                <a:tc>
                  <a:txBody>
                    <a:bodyPr/>
                    <a:lstStyle/>
                    <a:p>
                      <a:pPr algn="r" fontAlgn="b"/>
                      <a:r>
                        <a:rPr lang="en-GB" sz="1800" b="0" i="0" u="none" strike="noStrike">
                          <a:solidFill>
                            <a:srgbClr val="000000"/>
                          </a:solidFill>
                          <a:latin typeface="Calibri"/>
                        </a:rPr>
                        <a:t>4.20</a:t>
                      </a:r>
                    </a:p>
                  </a:txBody>
                  <a:tcPr marL="9525" marR="9525" marT="9525" marB="0" anchor="ctr"/>
                </a:tc>
                <a:tc>
                  <a:txBody>
                    <a:bodyPr/>
                    <a:lstStyle/>
                    <a:p>
                      <a:pPr algn="r" fontAlgn="b"/>
                      <a:r>
                        <a:rPr lang="en-GB" sz="1800" b="0" i="0" u="none" strike="noStrike">
                          <a:solidFill>
                            <a:srgbClr val="000000"/>
                          </a:solidFill>
                          <a:latin typeface="Calibri"/>
                        </a:rPr>
                        <a:t>2,427.51</a:t>
                      </a:r>
                    </a:p>
                  </a:txBody>
                  <a:tcPr marL="9525" marR="9525" marT="9525" marB="0" anchor="ctr"/>
                </a:tc>
                <a:tc>
                  <a:txBody>
                    <a:bodyPr/>
                    <a:lstStyle/>
                    <a:p>
                      <a:pPr algn="r" fontAlgn="b"/>
                      <a:r>
                        <a:rPr lang="en-GB" sz="1800" b="0" i="0" u="none" strike="noStrike">
                          <a:solidFill>
                            <a:srgbClr val="000000"/>
                          </a:solidFill>
                          <a:latin typeface="Calibri"/>
                        </a:rPr>
                        <a:t>3,972.08</a:t>
                      </a:r>
                    </a:p>
                  </a:txBody>
                  <a:tcPr marL="9525" marR="9525" marT="9525" marB="0" anchor="ctr"/>
                </a:tc>
                <a:tc>
                  <a:txBody>
                    <a:bodyPr/>
                    <a:lstStyle/>
                    <a:p>
                      <a:pPr algn="r" fontAlgn="b"/>
                      <a:r>
                        <a:rPr lang="en-GB" sz="1800" b="0" i="0" u="none" strike="noStrike" dirty="0">
                          <a:solidFill>
                            <a:srgbClr val="000000"/>
                          </a:solidFill>
                          <a:latin typeface="Calibri"/>
                        </a:rPr>
                        <a:t>3,764.91</a:t>
                      </a:r>
                    </a:p>
                  </a:txBody>
                  <a:tcPr marL="9525" marR="9525" marT="9525" marB="0" anchor="ctr"/>
                </a:tc>
              </a:tr>
              <a:tr h="373915">
                <a:tc>
                  <a:txBody>
                    <a:bodyPr/>
                    <a:lstStyle/>
                    <a:p>
                      <a:pPr algn="l" fontAlgn="b"/>
                      <a:r>
                        <a:rPr lang="en-GB" sz="1800" b="0" i="0" u="none" strike="noStrike">
                          <a:solidFill>
                            <a:srgbClr val="000000"/>
                          </a:solidFill>
                          <a:latin typeface="Calibri"/>
                        </a:rPr>
                        <a:t>Market dues</a:t>
                      </a:r>
                    </a:p>
                  </a:txBody>
                  <a:tcPr marL="600075" marR="9525" marT="9525" marB="0" anchor="ctr"/>
                </a:tc>
                <a:tc>
                  <a:txBody>
                    <a:bodyPr/>
                    <a:lstStyle/>
                    <a:p>
                      <a:pPr algn="r" fontAlgn="b"/>
                      <a:r>
                        <a:rPr lang="en-GB" sz="1800" b="0" i="0" u="none" strike="noStrike">
                          <a:solidFill>
                            <a:srgbClr val="000000"/>
                          </a:solidFill>
                          <a:latin typeface="Calibri"/>
                        </a:rPr>
                        <a:t>0.00</a:t>
                      </a:r>
                    </a:p>
                  </a:txBody>
                  <a:tcPr marL="9525" marR="9525" marT="9525" marB="0" anchor="ctr"/>
                </a:tc>
                <a:tc>
                  <a:txBody>
                    <a:bodyPr/>
                    <a:lstStyle/>
                    <a:p>
                      <a:pPr algn="r" fontAlgn="b"/>
                      <a:r>
                        <a:rPr lang="en-GB" sz="1800" b="0" i="0" u="none" strike="noStrike">
                          <a:solidFill>
                            <a:srgbClr val="000000"/>
                          </a:solidFill>
                          <a:latin typeface="Calibri"/>
                        </a:rPr>
                        <a:t>1,921.08</a:t>
                      </a:r>
                    </a:p>
                  </a:txBody>
                  <a:tcPr marL="9525" marR="9525" marT="9525" marB="0" anchor="ctr"/>
                </a:tc>
                <a:tc>
                  <a:txBody>
                    <a:bodyPr/>
                    <a:lstStyle/>
                    <a:p>
                      <a:pPr algn="r" fontAlgn="b"/>
                      <a:r>
                        <a:rPr lang="en-GB" sz="1800" b="0" i="0" u="none" strike="noStrike">
                          <a:solidFill>
                            <a:srgbClr val="000000"/>
                          </a:solidFill>
                          <a:latin typeface="Calibri"/>
                        </a:rPr>
                        <a:t>2,629.02</a:t>
                      </a:r>
                    </a:p>
                  </a:txBody>
                  <a:tcPr marL="9525" marR="9525" marT="9525" marB="0" anchor="ctr"/>
                </a:tc>
                <a:tc>
                  <a:txBody>
                    <a:bodyPr/>
                    <a:lstStyle/>
                    <a:p>
                      <a:pPr algn="r" fontAlgn="b"/>
                      <a:r>
                        <a:rPr lang="en-GB" sz="1800" b="0" i="0" u="none" strike="noStrike" dirty="0">
                          <a:solidFill>
                            <a:srgbClr val="000000"/>
                          </a:solidFill>
                          <a:latin typeface="Calibri"/>
                        </a:rPr>
                        <a:t>2,452.84</a:t>
                      </a:r>
                    </a:p>
                  </a:txBody>
                  <a:tcPr marL="9525" marR="9525" marT="9525" marB="0" anchor="ctr"/>
                </a:tc>
              </a:tr>
              <a:tr h="439863">
                <a:tc>
                  <a:txBody>
                    <a:bodyPr/>
                    <a:lstStyle/>
                    <a:p>
                      <a:pPr algn="l" fontAlgn="b"/>
                      <a:r>
                        <a:rPr lang="en-GB" sz="1800" b="0" i="0" u="none" strike="noStrike" dirty="0">
                          <a:solidFill>
                            <a:srgbClr val="000000"/>
                          </a:solidFill>
                          <a:latin typeface="Calibri"/>
                        </a:rPr>
                        <a:t>Other fees and charges</a:t>
                      </a:r>
                    </a:p>
                  </a:txBody>
                  <a:tcPr marL="600075" marR="9525" marT="9525" marB="0" anchor="ctr"/>
                </a:tc>
                <a:tc>
                  <a:txBody>
                    <a:bodyPr/>
                    <a:lstStyle/>
                    <a:p>
                      <a:pPr algn="r" fontAlgn="b"/>
                      <a:r>
                        <a:rPr lang="en-GB" sz="1800" b="0" i="0" u="none" strike="noStrike" dirty="0">
                          <a:solidFill>
                            <a:srgbClr val="000000"/>
                          </a:solidFill>
                          <a:latin typeface="Calibri"/>
                        </a:rPr>
                        <a:t>4.20</a:t>
                      </a:r>
                    </a:p>
                  </a:txBody>
                  <a:tcPr marL="9525" marR="9525" marT="9525" marB="0" anchor="ctr"/>
                </a:tc>
                <a:tc>
                  <a:txBody>
                    <a:bodyPr/>
                    <a:lstStyle/>
                    <a:p>
                      <a:pPr algn="r" fontAlgn="b"/>
                      <a:r>
                        <a:rPr lang="en-GB" sz="1800" b="0" i="0" u="none" strike="noStrike" dirty="0">
                          <a:solidFill>
                            <a:srgbClr val="000000"/>
                          </a:solidFill>
                          <a:latin typeface="Calibri"/>
                        </a:rPr>
                        <a:t>506.43</a:t>
                      </a:r>
                    </a:p>
                  </a:txBody>
                  <a:tcPr marL="9525" marR="9525" marT="9525" marB="0" anchor="ctr"/>
                </a:tc>
                <a:tc>
                  <a:txBody>
                    <a:bodyPr/>
                    <a:lstStyle/>
                    <a:p>
                      <a:pPr algn="r" fontAlgn="b"/>
                      <a:r>
                        <a:rPr lang="en-GB" sz="1800" b="0" i="0" u="none" strike="noStrike" dirty="0">
                          <a:solidFill>
                            <a:srgbClr val="000000"/>
                          </a:solidFill>
                          <a:latin typeface="Calibri"/>
                        </a:rPr>
                        <a:t>1,343.06</a:t>
                      </a:r>
                    </a:p>
                  </a:txBody>
                  <a:tcPr marL="9525" marR="9525" marT="9525" marB="0" anchor="ctr"/>
                </a:tc>
                <a:tc>
                  <a:txBody>
                    <a:bodyPr/>
                    <a:lstStyle/>
                    <a:p>
                      <a:pPr algn="r" fontAlgn="b"/>
                      <a:r>
                        <a:rPr lang="en-GB" sz="1800" b="0" i="0" u="none" strike="noStrike" dirty="0">
                          <a:solidFill>
                            <a:srgbClr val="000000"/>
                          </a:solidFill>
                          <a:latin typeface="Calibri"/>
                        </a:rPr>
                        <a:t>1,312.07</a:t>
                      </a:r>
                    </a:p>
                  </a:txBody>
                  <a:tcPr marL="9525" marR="9525" marT="9525" marB="0" anchor="ctr"/>
                </a:tc>
              </a:tr>
              <a:tr h="439863">
                <a:tc>
                  <a:txBody>
                    <a:bodyPr/>
                    <a:lstStyle/>
                    <a:p>
                      <a:pPr algn="l" fontAlgn="b"/>
                      <a:r>
                        <a:rPr lang="en-GB" sz="1800" b="0" i="0" u="none" strike="noStrike">
                          <a:solidFill>
                            <a:srgbClr val="000000"/>
                          </a:solidFill>
                          <a:latin typeface="Calibri"/>
                        </a:rPr>
                        <a:t>Business registration</a:t>
                      </a:r>
                    </a:p>
                  </a:txBody>
                  <a:tcPr marL="428625" marR="9525" marT="9525" marB="0" anchor="ctr"/>
                </a:tc>
                <a:tc>
                  <a:txBody>
                    <a:bodyPr/>
                    <a:lstStyle/>
                    <a:p>
                      <a:pPr algn="r" fontAlgn="b"/>
                      <a:r>
                        <a:rPr lang="en-GB" sz="1800" b="0" i="0" u="none" strike="noStrike">
                          <a:solidFill>
                            <a:srgbClr val="000000"/>
                          </a:solidFill>
                          <a:latin typeface="Calibri"/>
                        </a:rPr>
                        <a:t>3.00</a:t>
                      </a:r>
                    </a:p>
                  </a:txBody>
                  <a:tcPr marL="9525" marR="9525" marT="9525" marB="0" anchor="ctr"/>
                </a:tc>
                <a:tc>
                  <a:txBody>
                    <a:bodyPr/>
                    <a:lstStyle/>
                    <a:p>
                      <a:pPr algn="r" fontAlgn="b"/>
                      <a:r>
                        <a:rPr lang="en-GB" sz="1800" b="0" i="0" u="none" strike="noStrike">
                          <a:solidFill>
                            <a:srgbClr val="000000"/>
                          </a:solidFill>
                          <a:latin typeface="Calibri"/>
                        </a:rPr>
                        <a:t>37.01</a:t>
                      </a:r>
                    </a:p>
                  </a:txBody>
                  <a:tcPr marL="9525" marR="9525" marT="9525" marB="0" anchor="ctr"/>
                </a:tc>
                <a:tc>
                  <a:txBody>
                    <a:bodyPr/>
                    <a:lstStyle/>
                    <a:p>
                      <a:pPr algn="r" fontAlgn="b"/>
                      <a:r>
                        <a:rPr lang="en-GB" sz="1800" b="0" i="0" u="none" strike="noStrike">
                          <a:solidFill>
                            <a:srgbClr val="000000"/>
                          </a:solidFill>
                          <a:latin typeface="Calibri"/>
                        </a:rPr>
                        <a:t>75.97</a:t>
                      </a:r>
                    </a:p>
                  </a:txBody>
                  <a:tcPr marL="9525" marR="9525" marT="9525" marB="0" anchor="ctr"/>
                </a:tc>
                <a:tc>
                  <a:txBody>
                    <a:bodyPr/>
                    <a:lstStyle/>
                    <a:p>
                      <a:pPr algn="r" fontAlgn="b"/>
                      <a:r>
                        <a:rPr lang="en-GB" sz="1800" b="0" i="0" u="none" strike="noStrike" dirty="0">
                          <a:solidFill>
                            <a:srgbClr val="000000"/>
                          </a:solidFill>
                          <a:latin typeface="Calibri"/>
                        </a:rPr>
                        <a:t>142.37</a:t>
                      </a:r>
                    </a:p>
                  </a:txBody>
                  <a:tcPr marL="9525" marR="9525" marT="9525" marB="0" anchor="ctr"/>
                </a:tc>
              </a:tr>
              <a:tr h="439863">
                <a:tc>
                  <a:txBody>
                    <a:bodyPr/>
                    <a:lstStyle/>
                    <a:p>
                      <a:pPr algn="l" fontAlgn="b"/>
                      <a:r>
                        <a:rPr lang="en-GB" sz="1800" b="0" i="0" u="none" strike="noStrike">
                          <a:solidFill>
                            <a:srgbClr val="000000"/>
                          </a:solidFill>
                          <a:latin typeface="Calibri"/>
                        </a:rPr>
                        <a:t>Business Licenses</a:t>
                      </a:r>
                    </a:p>
                  </a:txBody>
                  <a:tcPr marL="428625" marR="9525" marT="9525" marB="0" anchor="ctr"/>
                </a:tc>
                <a:tc>
                  <a:txBody>
                    <a:bodyPr/>
                    <a:lstStyle/>
                    <a:p>
                      <a:pPr algn="r" fontAlgn="b"/>
                      <a:r>
                        <a:rPr lang="en-GB" sz="1800" b="0" i="0" u="none" strike="noStrike">
                          <a:solidFill>
                            <a:srgbClr val="000000"/>
                          </a:solidFill>
                          <a:latin typeface="Calibri"/>
                        </a:rPr>
                        <a:t>9.00</a:t>
                      </a:r>
                    </a:p>
                  </a:txBody>
                  <a:tcPr marL="9525" marR="9525" marT="9525" marB="0" anchor="ctr"/>
                </a:tc>
                <a:tc>
                  <a:txBody>
                    <a:bodyPr/>
                    <a:lstStyle/>
                    <a:p>
                      <a:pPr algn="r" fontAlgn="b"/>
                      <a:r>
                        <a:rPr lang="en-GB" sz="1800" b="0" i="0" u="none" strike="noStrike">
                          <a:solidFill>
                            <a:srgbClr val="000000"/>
                          </a:solidFill>
                          <a:latin typeface="Calibri"/>
                        </a:rPr>
                        <a:t>470.67</a:t>
                      </a:r>
                    </a:p>
                  </a:txBody>
                  <a:tcPr marL="9525" marR="9525" marT="9525" marB="0" anchor="ctr"/>
                </a:tc>
                <a:tc>
                  <a:txBody>
                    <a:bodyPr/>
                    <a:lstStyle/>
                    <a:p>
                      <a:pPr algn="r" fontAlgn="b"/>
                      <a:r>
                        <a:rPr lang="en-GB" sz="1800" b="0" i="0" u="none" strike="noStrike">
                          <a:solidFill>
                            <a:srgbClr val="000000"/>
                          </a:solidFill>
                          <a:latin typeface="Calibri"/>
                        </a:rPr>
                        <a:t>2,527.36</a:t>
                      </a:r>
                    </a:p>
                  </a:txBody>
                  <a:tcPr marL="9525" marR="9525" marT="9525" marB="0" anchor="ctr"/>
                </a:tc>
                <a:tc>
                  <a:txBody>
                    <a:bodyPr/>
                    <a:lstStyle/>
                    <a:p>
                      <a:pPr algn="r" fontAlgn="b"/>
                      <a:r>
                        <a:rPr lang="en-GB" sz="1800" b="0" i="0" u="none" strike="noStrike" dirty="0">
                          <a:solidFill>
                            <a:srgbClr val="000000"/>
                          </a:solidFill>
                          <a:latin typeface="Calibri"/>
                        </a:rPr>
                        <a:t>2,547.71</a:t>
                      </a:r>
                    </a:p>
                  </a:txBody>
                  <a:tcPr marL="9525" marR="9525" marT="9525" marB="0" anchor="ctr"/>
                </a:tc>
              </a:tr>
              <a:tr h="439863">
                <a:tc>
                  <a:txBody>
                    <a:bodyPr/>
                    <a:lstStyle/>
                    <a:p>
                      <a:pPr algn="l" fontAlgn="b"/>
                      <a:r>
                        <a:rPr lang="en-GB" sz="1800" b="0" i="0" u="none" strike="noStrike">
                          <a:solidFill>
                            <a:srgbClr val="000000"/>
                          </a:solidFill>
                          <a:latin typeface="Calibri"/>
                        </a:rPr>
                        <a:t>Mining revenues</a:t>
                      </a:r>
                    </a:p>
                  </a:txBody>
                  <a:tcPr marL="428625" marR="9525" marT="9525" marB="0" anchor="ctr"/>
                </a:tc>
                <a:tc>
                  <a:txBody>
                    <a:bodyPr/>
                    <a:lstStyle/>
                    <a:p>
                      <a:pPr algn="r" fontAlgn="b"/>
                      <a:r>
                        <a:rPr lang="en-GB" sz="1800" b="0" i="0" u="none" strike="noStrike">
                          <a:solidFill>
                            <a:srgbClr val="000000"/>
                          </a:solidFill>
                          <a:latin typeface="Calibri"/>
                        </a:rPr>
                        <a:t>0.00</a:t>
                      </a:r>
                    </a:p>
                  </a:txBody>
                  <a:tcPr marL="9525" marR="9525" marT="9525" marB="0" anchor="ctr"/>
                </a:tc>
                <a:tc>
                  <a:txBody>
                    <a:bodyPr/>
                    <a:lstStyle/>
                    <a:p>
                      <a:pPr algn="r" fontAlgn="b"/>
                      <a:r>
                        <a:rPr lang="en-GB" sz="1800" b="0" i="0" u="none" strike="noStrike">
                          <a:solidFill>
                            <a:srgbClr val="000000"/>
                          </a:solidFill>
                          <a:latin typeface="Calibri"/>
                        </a:rPr>
                        <a:t>1,165.03</a:t>
                      </a:r>
                    </a:p>
                  </a:txBody>
                  <a:tcPr marL="9525" marR="9525" marT="9525" marB="0" anchor="ctr"/>
                </a:tc>
                <a:tc>
                  <a:txBody>
                    <a:bodyPr/>
                    <a:lstStyle/>
                    <a:p>
                      <a:pPr algn="r" fontAlgn="b"/>
                      <a:r>
                        <a:rPr lang="en-GB" sz="1800" b="0" i="0" u="none" strike="noStrike">
                          <a:solidFill>
                            <a:srgbClr val="000000"/>
                          </a:solidFill>
                          <a:latin typeface="Calibri"/>
                        </a:rPr>
                        <a:t>1,132.92</a:t>
                      </a:r>
                    </a:p>
                  </a:txBody>
                  <a:tcPr marL="9525" marR="9525" marT="9525" marB="0" anchor="ctr"/>
                </a:tc>
                <a:tc>
                  <a:txBody>
                    <a:bodyPr/>
                    <a:lstStyle/>
                    <a:p>
                      <a:pPr algn="r" fontAlgn="b"/>
                      <a:r>
                        <a:rPr lang="en-GB" sz="1800" b="0" i="0" u="none" strike="noStrike" dirty="0">
                          <a:solidFill>
                            <a:srgbClr val="000000"/>
                          </a:solidFill>
                          <a:latin typeface="Calibri"/>
                        </a:rPr>
                        <a:t>1,344.53</a:t>
                      </a:r>
                    </a:p>
                  </a:txBody>
                  <a:tcPr marL="9525" marR="9525" marT="9525" marB="0" anchor="ctr"/>
                </a:tc>
              </a:tr>
              <a:tr h="439863">
                <a:tc>
                  <a:txBody>
                    <a:bodyPr/>
                    <a:lstStyle/>
                    <a:p>
                      <a:pPr algn="l" fontAlgn="b"/>
                      <a:r>
                        <a:rPr lang="en-GB" sz="1800" b="0" i="0" u="none" strike="noStrike">
                          <a:solidFill>
                            <a:srgbClr val="000000"/>
                          </a:solidFill>
                          <a:latin typeface="Calibri"/>
                        </a:rPr>
                        <a:t>other local revenues</a:t>
                      </a:r>
                    </a:p>
                  </a:txBody>
                  <a:tcPr marL="428625" marR="9525" marT="9525" marB="0" anchor="ctr"/>
                </a:tc>
                <a:tc>
                  <a:txBody>
                    <a:bodyPr/>
                    <a:lstStyle/>
                    <a:p>
                      <a:pPr algn="r" fontAlgn="b"/>
                      <a:r>
                        <a:rPr lang="en-GB" sz="1800" b="0" i="0" u="none" strike="noStrike">
                          <a:solidFill>
                            <a:srgbClr val="000000"/>
                          </a:solidFill>
                          <a:latin typeface="Calibri"/>
                        </a:rPr>
                        <a:t>2.00</a:t>
                      </a:r>
                    </a:p>
                  </a:txBody>
                  <a:tcPr marL="9525" marR="9525" marT="9525" marB="0" anchor="ctr"/>
                </a:tc>
                <a:tc>
                  <a:txBody>
                    <a:bodyPr/>
                    <a:lstStyle/>
                    <a:p>
                      <a:pPr algn="r" fontAlgn="b"/>
                      <a:r>
                        <a:rPr lang="en-GB" sz="1800" b="0" i="0" u="none" strike="noStrike">
                          <a:solidFill>
                            <a:srgbClr val="000000"/>
                          </a:solidFill>
                          <a:latin typeface="Calibri"/>
                        </a:rPr>
                        <a:t>98.44</a:t>
                      </a:r>
                    </a:p>
                  </a:txBody>
                  <a:tcPr marL="9525" marR="9525" marT="9525" marB="0" anchor="ctr"/>
                </a:tc>
                <a:tc>
                  <a:txBody>
                    <a:bodyPr/>
                    <a:lstStyle/>
                    <a:p>
                      <a:pPr algn="r" fontAlgn="b"/>
                      <a:r>
                        <a:rPr lang="en-GB" sz="1800" b="0" i="0" u="none" strike="noStrike">
                          <a:solidFill>
                            <a:srgbClr val="000000"/>
                          </a:solidFill>
                          <a:latin typeface="Calibri"/>
                        </a:rPr>
                        <a:t>108.06</a:t>
                      </a:r>
                    </a:p>
                  </a:txBody>
                  <a:tcPr marL="9525" marR="9525" marT="9525" marB="0" anchor="ctr"/>
                </a:tc>
                <a:tc>
                  <a:txBody>
                    <a:bodyPr/>
                    <a:lstStyle/>
                    <a:p>
                      <a:pPr algn="r" fontAlgn="b"/>
                      <a:r>
                        <a:rPr lang="en-GB" sz="1800" b="0" i="0" u="none" strike="noStrike" dirty="0">
                          <a:solidFill>
                            <a:srgbClr val="000000"/>
                          </a:solidFill>
                          <a:latin typeface="Calibri"/>
                        </a:rPr>
                        <a:t>296.25</a:t>
                      </a:r>
                    </a:p>
                  </a:txBody>
                  <a:tcPr marL="9525" marR="9525" marT="9525" marB="0" anchor="ctr"/>
                </a:tc>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5544616" cy="1082675"/>
          </a:xfrm>
        </p:spPr>
        <p:txBody>
          <a:bodyPr/>
          <a:lstStyle/>
          <a:p>
            <a:r>
              <a:rPr lang="en-GB" dirty="0" smtClean="0"/>
              <a:t>Own Revenue Trends</a:t>
            </a:r>
            <a:endParaRPr lang="en-GB"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6</a:t>
            </a:fld>
            <a:endParaRPr lang="en-GB"/>
          </a:p>
        </p:txBody>
      </p:sp>
      <p:pic>
        <p:nvPicPr>
          <p:cNvPr id="3074" name="Chart 1"/>
          <p:cNvPicPr>
            <a:picLocks noChangeArrowheads="1"/>
          </p:cNvPicPr>
          <p:nvPr/>
        </p:nvPicPr>
        <p:blipFill>
          <a:blip r:embed="rId2" cstate="print"/>
          <a:srcRect/>
          <a:stretch>
            <a:fillRect/>
          </a:stretch>
        </p:blipFill>
        <p:spPr bwMode="auto">
          <a:xfrm>
            <a:off x="179512" y="1412776"/>
            <a:ext cx="8784976" cy="4824536"/>
          </a:xfrm>
          <a:prstGeom prst="rect">
            <a:avLst/>
          </a:prstGeom>
          <a:noFill/>
          <a:ln w="9525">
            <a:noFill/>
            <a:miter lim="800000"/>
            <a:headEnd/>
            <a:tailEnd/>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5184575"/>
          </a:xfrm>
        </p:spPr>
        <p:txBody>
          <a:bodyPr/>
          <a:lstStyle/>
          <a:p>
            <a:pPr marL="514350" indent="-514350">
              <a:buFont typeface="+mj-lt"/>
              <a:buAutoNum type="arabicPeriod"/>
            </a:pPr>
            <a:r>
              <a:rPr lang="en-US" b="1" dirty="0" smtClean="0"/>
              <a:t>High measure of fiscal decentralization- </a:t>
            </a:r>
            <a:r>
              <a:rPr lang="en-US" dirty="0" smtClean="0"/>
              <a:t>measure devolved expenditures and revenues that run through the accounts of Local Councils</a:t>
            </a:r>
          </a:p>
          <a:p>
            <a:pPr marL="971550" lvl="1" indent="-514350">
              <a:buNone/>
            </a:pPr>
            <a:r>
              <a:rPr lang="en-US" b="1" i="1" dirty="0" smtClean="0"/>
              <a:t>Sierra Leone:</a:t>
            </a:r>
          </a:p>
          <a:p>
            <a:pPr marL="971550" lvl="1" indent="-514350"/>
            <a:r>
              <a:rPr lang="en-US" sz="2400" b="1" i="1" dirty="0" smtClean="0"/>
              <a:t>46.3 % of Public expenditure is used to support the delivery of local services </a:t>
            </a:r>
          </a:p>
          <a:p>
            <a:pPr marL="971550" lvl="1" indent="-514350"/>
            <a:r>
              <a:rPr lang="en-US" sz="2400" b="1" i="1" dirty="0" smtClean="0"/>
              <a:t>6.9% of resources are actually channeled through LCs. E.g. in education</a:t>
            </a:r>
            <a:r>
              <a:rPr lang="en-US" b="1" i="1" dirty="0" smtClean="0"/>
              <a:t> </a:t>
            </a:r>
            <a:r>
              <a:rPr lang="en-US" sz="2000" b="1" i="1" dirty="0" smtClean="0"/>
              <a:t>9.3% of spending is done by LCs; 79.7% is directed towards the local level through MEST, mostly in spending on salaries of teachers, school staff, and education administrators who work at local level </a:t>
            </a:r>
            <a:endParaRPr lang="en-GB" sz="2000" b="1" i="1" dirty="0" smtClean="0"/>
          </a:p>
          <a:p>
            <a:pPr marL="971550" lvl="1" indent="-514350"/>
            <a:endParaRPr lang="en-US" dirty="0" smtClean="0"/>
          </a:p>
          <a:p>
            <a:pPr marL="971550" lvl="1" indent="-514350">
              <a:buFont typeface="+mj-lt"/>
              <a:buAutoNum type="arabicPeriod"/>
            </a:pPr>
            <a:endParaRPr lang="en-US" dirty="0" smtClean="0"/>
          </a:p>
          <a:p>
            <a:pPr>
              <a:buNone/>
            </a:pPr>
            <a:endParaRPr lang="en-US" dirty="0" smtClean="0"/>
          </a:p>
          <a:p>
            <a:endParaRPr lang="en-GB"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7</a:t>
            </a:fld>
            <a:endParaRPr lang="en-GB"/>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4896543"/>
          </a:xfrm>
        </p:spPr>
        <p:txBody>
          <a:bodyPr/>
          <a:lstStyle/>
          <a:p>
            <a:pPr marL="514350" indent="-514350">
              <a:buAutoNum type="arabicPeriod" startAt="2"/>
            </a:pPr>
            <a:r>
              <a:rPr lang="en-US" b="1" dirty="0" smtClean="0"/>
              <a:t>Sound intergovernmental grants systems- </a:t>
            </a:r>
            <a:r>
              <a:rPr lang="en-US" dirty="0" smtClean="0"/>
              <a:t>grant system that aims to improve the efficiency and equity with which resources are allocated, and should further increase the fiscal autonomy of LCs.</a:t>
            </a:r>
          </a:p>
          <a:p>
            <a:pPr marL="514350" indent="-514350">
              <a:buNone/>
            </a:pPr>
            <a:r>
              <a:rPr lang="en-US" dirty="0" smtClean="0"/>
              <a:t> 	</a:t>
            </a:r>
            <a:r>
              <a:rPr lang="en-US" b="1" i="1" dirty="0" smtClean="0"/>
              <a:t>SL is </a:t>
            </a:r>
            <a:r>
              <a:rPr lang="en-US" sz="2800" b="1" i="1" dirty="0" smtClean="0"/>
              <a:t>Implementing a ‘second generation’ intergovernmental grants systems- links finance to function through a client-based expenditure norm and affordable service delivery</a:t>
            </a:r>
          </a:p>
          <a:p>
            <a:pPr marL="514350" indent="-514350">
              <a:buAutoNum type="arabicPeriod" startAt="2"/>
            </a:pPr>
            <a:endParaRPr lang="en-US" dirty="0" smtClean="0"/>
          </a:p>
          <a:p>
            <a:pPr>
              <a:buNone/>
            </a:pPr>
            <a:endParaRPr lang="en-US" dirty="0" smtClean="0"/>
          </a:p>
          <a:p>
            <a:endParaRPr lang="en-GB"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8</a:t>
            </a:fld>
            <a:endParaRPr lang="en-GB"/>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5544616" cy="1224136"/>
          </a:xfrm>
        </p:spPr>
        <p:txBody>
          <a:bodyPr>
            <a:normAutofit fontScale="90000"/>
          </a:bodyPr>
          <a:lstStyle/>
          <a:p>
            <a:pPr algn="l"/>
            <a:r>
              <a:rPr lang="en-GB" dirty="0" smtClean="0">
                <a:latin typeface="Rockwell" pitchFamily="18" charset="0"/>
              </a:rPr>
              <a:t/>
            </a:r>
            <a:br>
              <a:rPr lang="en-GB" dirty="0" smtClean="0">
                <a:latin typeface="Rockwell" pitchFamily="18" charset="0"/>
              </a:rPr>
            </a:br>
            <a:r>
              <a:rPr lang="en-GB" sz="3600" dirty="0" smtClean="0">
                <a:latin typeface="Rockwell" pitchFamily="18" charset="0"/>
              </a:rPr>
              <a:t>2. Requirements of a good FD System</a:t>
            </a:r>
            <a:r>
              <a:rPr lang="en-GB" dirty="0" smtClean="0">
                <a:latin typeface="Rockwell" pitchFamily="18" charset="0"/>
              </a:rPr>
              <a:t/>
            </a:r>
            <a:br>
              <a:rPr lang="en-GB" dirty="0" smtClean="0">
                <a:latin typeface="Rockwell" pitchFamily="18" charset="0"/>
              </a:rPr>
            </a:br>
            <a:endParaRPr lang="en-GB" dirty="0"/>
          </a:p>
        </p:txBody>
      </p:sp>
      <p:sp>
        <p:nvSpPr>
          <p:cNvPr id="3" name="Content Placeholder 2"/>
          <p:cNvSpPr>
            <a:spLocks noGrp="1"/>
          </p:cNvSpPr>
          <p:nvPr>
            <p:ph idx="1"/>
          </p:nvPr>
        </p:nvSpPr>
        <p:spPr>
          <a:xfrm>
            <a:off x="395536" y="1484785"/>
            <a:ext cx="8424936" cy="5112567"/>
          </a:xfrm>
        </p:spPr>
        <p:txBody>
          <a:bodyPr/>
          <a:lstStyle/>
          <a:p>
            <a:pPr>
              <a:buNone/>
            </a:pPr>
            <a:r>
              <a:rPr lang="en-US" sz="2800" b="1" dirty="0" smtClean="0"/>
              <a:t>Characteristics of the grant system;</a:t>
            </a:r>
          </a:p>
          <a:p>
            <a:pPr lvl="1"/>
            <a:r>
              <a:rPr lang="en-US" dirty="0" smtClean="0"/>
              <a:t>Modified Structure of the intergovernmental fiscal transfer system to meet best standards</a:t>
            </a:r>
          </a:p>
          <a:p>
            <a:pPr lvl="1"/>
            <a:r>
              <a:rPr lang="en-US" dirty="0" smtClean="0"/>
              <a:t> Addresses apparent vertical imbalances- finance follows functions</a:t>
            </a:r>
          </a:p>
          <a:p>
            <a:pPr lvl="1"/>
            <a:r>
              <a:rPr lang="en-US" dirty="0" smtClean="0"/>
              <a:t>Equitable distribution of resources among councils</a:t>
            </a:r>
          </a:p>
          <a:p>
            <a:pPr lvl="1"/>
            <a:r>
              <a:rPr lang="en-US" dirty="0" smtClean="0"/>
              <a:t>nature of intergovernmental transfers </a:t>
            </a:r>
            <a:r>
              <a:rPr lang="en-US" dirty="0" err="1" smtClean="0"/>
              <a:t>viv</a:t>
            </a:r>
            <a:r>
              <a:rPr lang="en-US" dirty="0" smtClean="0"/>
              <a:t>-a-</a:t>
            </a:r>
            <a:r>
              <a:rPr lang="en-US" dirty="0" err="1" smtClean="0"/>
              <a:t>vis</a:t>
            </a:r>
            <a:r>
              <a:rPr lang="en-US" dirty="0" smtClean="0"/>
              <a:t> budget outlays</a:t>
            </a:r>
          </a:p>
          <a:p>
            <a:endParaRPr lang="en-US" sz="2800" dirty="0" smtClean="0"/>
          </a:p>
          <a:p>
            <a:endParaRPr lang="en-GB" sz="2800" dirty="0" smtClean="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9</a:t>
            </a:fld>
            <a:endParaRPr lang="en-GB"/>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naging Devolution in Sierra Leone&amp;#x0D;&amp;#x0A;&amp;#x0D;&amp;#x0A;&amp;#x0D;&amp;#x0A;Presentation By &amp;#x0D;&amp;#x0A;&amp;#x0D;&amp;#x0A;Alhassan J. Kanu&amp;#x0D;&amp;#x0A;DIRECTOR &amp;#x0D;&amp;#x0A;Decentralization Secretariat, &amp;#x0D;&amp;#x0A;M&quot;/&gt;&lt;property id=&quot;20307&quot; value=&quot;256&quot;/&gt;&lt;/object&gt;&lt;object type=&quot;3&quot; unique_id=&quot;10005&quot;&gt;&lt;property id=&quot;20148&quot; value=&quot;5&quot;/&gt;&lt;property id=&quot;20300&quot; value=&quot;Slide 2 - &amp;quot;Outline&amp;quot;&quot;/&gt;&lt;property id=&quot;20307&quot; value=&quot;257&quot;/&gt;&lt;/object&gt;&lt;object type=&quot;3&quot; unique_id=&quot;10006&quot;&gt;&lt;property id=&quot;20148&quot; value=&quot;5&quot;/&gt;&lt;property id=&quot;20300&quot; value=&quot;Slide 4 - &amp;quot;... purpose &amp;quot;&quot;/&gt;&lt;property id=&quot;20307&quot; value=&quot;258&quot;/&gt;&lt;/object&gt;&lt;object type=&quot;3&quot; unique_id=&quot;10007&quot;&gt;&lt;property id=&quot;20148&quot; value=&quot;5&quot;/&gt;&lt;property id=&quot;20300&quot; value=&quot;Slide 27 - &amp;quot;Thank you !!!!&amp;quot;&quot;/&gt;&lt;property id=&quot;20307&quot; value=&quot;259&quot;/&gt;&lt;/object&gt;&lt;object type=&quot;3&quot; unique_id=&quot;10032&quot;&gt;&lt;property id=&quot;20148&quot; value=&quot;5&quot;/&gt;&lt;property id=&quot;20300&quot; value=&quot;Slide 3 - &amp;quot;Background&amp;quot;&quot;/&gt;&lt;property id=&quot;20307&quot; value=&quot;260&quot;/&gt;&lt;/object&gt;&lt;object type=&quot;3&quot; unique_id=&quot;10089&quot;&gt;&lt;property id=&quot;20148&quot; value=&quot;5&quot;/&gt;&lt;property id=&quot;20300&quot; value=&quot;Slide 5 - &amp;quot;... Key elements &amp;quot;&quot;/&gt;&lt;property id=&quot;20307&quot; value=&quot;261&quot;/&gt;&lt;/object&gt;&lt;object type=&quot;3&quot; unique_id=&quot;10090&quot;&gt;&lt;property id=&quot;20148&quot; value=&quot;5&quot;/&gt;&lt;property id=&quot;20300&quot; value=&quot;Slide 6 - &amp;quot;... Key elements &amp;quot;&quot;/&gt;&lt;property id=&quot;20307&quot; value=&quot;262&quot;/&gt;&lt;/object&gt;&lt;object type=&quot;3&quot; unique_id=&quot;10136&quot;&gt;&lt;property id=&quot;20148&quot; value=&quot;5&quot;/&gt;&lt;property id=&quot;20300&quot; value=&quot;Slide 7 - &amp;quot;...  Background cont’d &amp;quot;&quot;/&gt;&lt;property id=&quot;20307&quot; value=&quot;263&quot;/&gt;&lt;/object&gt;&lt;object type=&quot;3&quot; unique_id=&quot;10187&quot;&gt;&lt;property id=&quot;20148&quot; value=&quot;5&quot;/&gt;&lt;property id=&quot;20300&quot; value=&quot;Slide 8 - &amp;quot;Strategies to Facilitate Devolution in Sierra Leone&amp;quot;&quot;/&gt;&lt;property id=&quot;20307&quot; value=&quot;264&quot;/&gt;&lt;/object&gt;&lt;object type=&quot;3&quot; unique_id=&quot;10243&quot;&gt;&lt;property id=&quot;20148&quot; value=&quot;5&quot;/&gt;&lt;property id=&quot;20300&quot; value=&quot;Slide 9 - &amp;quot;Strategies to Facilitate Devolution in Sierra Leone&amp;quot;&quot;/&gt;&lt;property id=&quot;20307&quot; value=&quot;265&quot;/&gt;&lt;/object&gt;&lt;object type=&quot;3&quot; unique_id=&quot;10304&quot;&gt;&lt;property id=&quot;20148&quot; value=&quot;5&quot;/&gt;&lt;property id=&quot;20300&quot; value=&quot;Slide 10 - &amp;quot;Strategies to Facilitate Devolution in Sierra Leone&amp;quot;&quot;/&gt;&lt;property id=&quot;20307&quot; value=&quot;266&quot;/&gt;&lt;/object&gt;&lt;object type=&quot;3&quot; unique_id=&quot;10396&quot;&gt;&lt;property id=&quot;20148&quot; value=&quot;5&quot;/&gt;&lt;property id=&quot;20300&quot; value=&quot;Slide 12 - &amp;quot;Status of Devolution&amp;quot;&quot;/&gt;&lt;property id=&quot;20307&quot; value=&quot;267&quot;/&gt;&lt;/object&gt;&lt;object type=&quot;3&quot; unique_id=&quot;10439&quot;&gt;&lt;property id=&quot;20148&quot; value=&quot;5&quot;/&gt;&lt;property id=&quot;20300&quot; value=&quot;Slide 11 - &amp;quot;Strategies to Facilitate Devolution in Sierra Leone&amp;quot;&quot;/&gt;&lt;property id=&quot;20307&quot; value=&quot;268&quot;/&gt;&lt;/object&gt;&lt;object type=&quot;3&quot; unique_id=&quot;10485&quot;&gt;&lt;property id=&quot;20148&quot; value=&quot;5&quot;/&gt;&lt;property id=&quot;20300&quot; value=&quot;Slide 15 - &amp;quot;Status of Devolution&amp;quot;&quot;/&gt;&lt;property id=&quot;20307&quot; value=&quot;269&quot;/&gt;&lt;/object&gt;&lt;object type=&quot;3&quot; unique_id=&quot;10582&quot;&gt;&lt;property id=&quot;20148&quot; value=&quot;5&quot;/&gt;&lt;property id=&quot;20300&quot; value=&quot;Slide 16 - &amp;quot;Status of Devolution&amp;quot;&quot;/&gt;&lt;property id=&quot;20307&quot; value=&quot;270&quot;/&gt;&lt;/object&gt;&lt;object type=&quot;3&quot; unique_id=&quot;10583&quot;&gt;&lt;property id=&quot;20148&quot; value=&quot;5&quot;/&gt;&lt;property id=&quot;20300&quot; value=&quot;Slide 17 - &amp;quot; ... Fiscal transfers&amp;quot;&quot;/&gt;&lt;property id=&quot;20307&quot; value=&quot;271&quot;/&gt;&lt;/object&gt;&lt;object type=&quot;3&quot; unique_id=&quot;10908&quot;&gt;&lt;property id=&quot;20148&quot; value=&quot;5&quot;/&gt;&lt;property id=&quot;20300&quot; value=&quot;Slide 18 - &amp;quot;Challenges &amp;quot;&quot;/&gt;&lt;property id=&quot;20307&quot; value=&quot;272&quot;/&gt;&lt;/object&gt;&lt;object type=&quot;3&quot; unique_id=&quot;10909&quot;&gt;&lt;property id=&quot;20148&quot; value=&quot;5&quot;/&gt;&lt;property id=&quot;20300&quot; value=&quot;Slide 19 - &amp;quot;Challenges &amp;quot;&quot;/&gt;&lt;property id=&quot;20307&quot; value=&quot;273&quot;/&gt;&lt;/object&gt;&lt;object type=&quot;3&quot; unique_id=&quot;10970&quot;&gt;&lt;property id=&quot;20148&quot; value=&quot;5&quot;/&gt;&lt;property id=&quot;20300&quot; value=&quot;Slide 20 - &amp;quot;Challenges &amp;quot;&quot;/&gt;&lt;property id=&quot;20307&quot; value=&quot;274&quot;/&gt;&lt;/object&gt;&lt;object type=&quot;3&quot; unique_id=&quot;11034&quot;&gt;&lt;property id=&quot;20148&quot; value=&quot;5&quot;/&gt;&lt;property id=&quot;20300&quot; value=&quot;Slide 21 - &amp;quot;Lessons Learnt&amp;quot;&quot;/&gt;&lt;property id=&quot;20307&quot; value=&quot;275&quot;/&gt;&lt;/object&gt;&lt;object type=&quot;3&quot; unique_id=&quot;11146&quot;&gt;&lt;property id=&quot;20148&quot; value=&quot;5&quot;/&gt;&lt;property id=&quot;20300&quot; value=&quot;Slide 22 - &amp;quot;Lessons Learnt&amp;quot;&quot;/&gt;&lt;property id=&quot;20307&quot; value=&quot;277&quot;/&gt;&lt;/object&gt;&lt;object type=&quot;3&quot; unique_id=&quot;11147&quot;&gt;&lt;property id=&quot;20148&quot; value=&quot;5&quot;/&gt;&lt;property id=&quot;20300&quot; value=&quot;Slide 23 - &amp;quot;Lessons Learnt&amp;quot;&quot;/&gt;&lt;property id=&quot;20307&quot; value=&quot;278&quot;/&gt;&lt;/object&gt;&lt;object type=&quot;3&quot; unique_id=&quot;11223&quot;&gt;&lt;property id=&quot;20148&quot; value=&quot;5&quot;/&gt;&lt;property id=&quot;20300&quot; value=&quot;Slide 24 - &amp;quot;The Way Forward&amp;quot;&quot;/&gt;&lt;property id=&quot;20307&quot; value=&quot;279&quot;/&gt;&lt;/object&gt;&lt;object type=&quot;3&quot; unique_id=&quot;11328&quot;&gt;&lt;property id=&quot;20148&quot; value=&quot;5&quot;/&gt;&lt;property id=&quot;20300&quot; value=&quot;Slide 25 - &amp;quot;The Way Forward&amp;quot;&quot;/&gt;&lt;property id=&quot;20307&quot; value=&quot;280&quot;/&gt;&lt;/object&gt;&lt;object type=&quot;3&quot; unique_id=&quot;11329&quot;&gt;&lt;property id=&quot;20148&quot; value=&quot;5&quot;/&gt;&lt;property id=&quot;20300&quot; value=&quot;Slide 26 - &amp;quot;The Way Forward&amp;quot;&quot;/&gt;&lt;property id=&quot;20307&quot; value=&quot;281&quot;/&gt;&lt;/object&gt;&lt;object type=&quot;3&quot; unique_id=&quot;11666&quot;&gt;&lt;property id=&quot;20148&quot; value=&quot;5&quot;/&gt;&lt;property id=&quot;20300&quot; value=&quot;Slide 13&quot;/&gt;&lt;property id=&quot;20307&quot; value=&quot;282&quot;/&gt;&lt;/object&gt;&lt;object type=&quot;3&quot; unique_id=&quot;11667&quot;&gt;&lt;property id=&quot;20148&quot; value=&quot;5&quot;/&gt;&lt;property id=&quot;20300&quot; value=&quot;Slide 14&quot;/&gt;&lt;property id=&quot;20307&quot; value=&quot;28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389</Words>
  <Application>Microsoft Office PowerPoint</Application>
  <PresentationFormat>On-screen Show (4:3)</PresentationFormat>
  <Paragraphs>200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Implementing Fiscal Decentralization in Sierra Leone  Presentation By   Alpha Umaru Jalloh Ag. DIRECTOR  Local Government Finance Department,  Ministry of  Finance &amp; Economic  Development  9th May 2014</vt:lpstr>
      <vt:lpstr>Presentation Outline</vt:lpstr>
      <vt:lpstr>Objective of FD</vt:lpstr>
      <vt:lpstr>Fiscal Transfer Trends</vt:lpstr>
      <vt:lpstr>Own revenue Sources</vt:lpstr>
      <vt:lpstr>Own Revenue Trends</vt:lpstr>
      <vt:lpstr> 2. Requirements of a good FD System </vt:lpstr>
      <vt:lpstr> 2. Requirements of a good FD System </vt:lpstr>
      <vt:lpstr> 2. Requirements of a good FD System </vt:lpstr>
      <vt:lpstr> 2. Requirements of a good FD System </vt:lpstr>
      <vt:lpstr> 2. Requirements of a good FD System </vt:lpstr>
      <vt:lpstr> 2. Requirements of a good FD System </vt:lpstr>
      <vt:lpstr> 2. Requirements of a good FD System </vt:lpstr>
      <vt:lpstr> 2. Requirements of a good FD System </vt:lpstr>
      <vt:lpstr> 2. Requirements of a good FD System </vt:lpstr>
      <vt:lpstr> 3. Addressing the Challenges </vt:lpstr>
      <vt:lpstr> 3. Addressing the Challenges </vt:lpstr>
      <vt:lpstr> 3. Addressing the Challenges </vt:lpstr>
      <vt:lpstr>Thanks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Sheik Ahmed Tejan Rogers</dc:creator>
  <cp:lastModifiedBy>Owner</cp:lastModifiedBy>
  <cp:revision>102</cp:revision>
  <dcterms:created xsi:type="dcterms:W3CDTF">2010-04-24T20:17:30Z</dcterms:created>
  <dcterms:modified xsi:type="dcterms:W3CDTF">2014-05-09T15:30:28Z</dcterms:modified>
</cp:coreProperties>
</file>