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256" r:id="rId2"/>
    <p:sldId id="257" r:id="rId3"/>
    <p:sldId id="260" r:id="rId4"/>
    <p:sldId id="258" r:id="rId5"/>
    <p:sldId id="284" r:id="rId6"/>
    <p:sldId id="262" r:id="rId7"/>
    <p:sldId id="295" r:id="rId8"/>
    <p:sldId id="264" r:id="rId9"/>
    <p:sldId id="267" r:id="rId10"/>
    <p:sldId id="282" r:id="rId11"/>
    <p:sldId id="283" r:id="rId12"/>
    <p:sldId id="288" r:id="rId13"/>
    <p:sldId id="289" r:id="rId14"/>
    <p:sldId id="290" r:id="rId15"/>
    <p:sldId id="294" r:id="rId16"/>
    <p:sldId id="292" r:id="rId17"/>
    <p:sldId id="291" r:id="rId18"/>
    <p:sldId id="299" r:id="rId19"/>
    <p:sldId id="298" r:id="rId20"/>
    <p:sldId id="302" r:id="rId21"/>
    <p:sldId id="301" r:id="rId22"/>
    <p:sldId id="300" r:id="rId23"/>
    <p:sldId id="296" r:id="rId24"/>
    <p:sldId id="307" r:id="rId25"/>
    <p:sldId id="309" r:id="rId26"/>
    <p:sldId id="305" r:id="rId27"/>
    <p:sldId id="304" r:id="rId28"/>
    <p:sldId id="311" r:id="rId29"/>
    <p:sldId id="310" r:id="rId30"/>
    <p:sldId id="314" r:id="rId31"/>
    <p:sldId id="319" r:id="rId32"/>
    <p:sldId id="318" r:id="rId33"/>
    <p:sldId id="317" r:id="rId34"/>
    <p:sldId id="312" r:id="rId35"/>
    <p:sldId id="313" r:id="rId36"/>
  </p:sldIdLst>
  <p:sldSz cx="9144000" cy="6858000" type="screen4x3"/>
  <p:notesSz cx="6881813" cy="9296400"/>
  <p:custDataLst>
    <p:tags r:id="rId39"/>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819" cy="46459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97378" y="0"/>
            <a:ext cx="2982819" cy="46459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90CD220-4136-4468-A6CD-94BF81083AB0}" type="datetimeFigureOut">
              <a:rPr lang="en-US"/>
              <a:pPr>
                <a:defRPr/>
              </a:pPr>
              <a:t>5/9/2014</a:t>
            </a:fld>
            <a:endParaRPr lang="en-GB"/>
          </a:p>
        </p:txBody>
      </p:sp>
      <p:sp>
        <p:nvSpPr>
          <p:cNvPr id="4" name="Footer Placeholder 3"/>
          <p:cNvSpPr>
            <a:spLocks noGrp="1"/>
          </p:cNvSpPr>
          <p:nvPr>
            <p:ph type="ftr" sz="quarter" idx="2"/>
          </p:nvPr>
        </p:nvSpPr>
        <p:spPr>
          <a:xfrm>
            <a:off x="0" y="8830319"/>
            <a:ext cx="2982819" cy="46459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97378" y="8830319"/>
            <a:ext cx="2982819" cy="46459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11BC9BB-D53D-4A82-87B6-E85339EB8AA6}"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819" cy="46459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97378" y="0"/>
            <a:ext cx="2982819" cy="46459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17DC06B-20C2-4416-B4F5-C5C6D82738FD}" type="datetimeFigureOut">
              <a:rPr lang="en-US"/>
              <a:pPr>
                <a:defRPr/>
              </a:pPr>
              <a:t>5/9/2014</a:t>
            </a:fld>
            <a:endParaRPr lang="en-GB"/>
          </a:p>
        </p:txBody>
      </p:sp>
      <p:sp>
        <p:nvSpPr>
          <p:cNvPr id="4" name="Slide Image Placeholder 3"/>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8344" y="4415902"/>
            <a:ext cx="5505127" cy="418286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830319"/>
            <a:ext cx="2982819" cy="46459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97378" y="8830319"/>
            <a:ext cx="2982819" cy="46459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0AEBC04-A744-428B-B651-CA1DB47B8F4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432040-5E8F-483D-B4B5-404C9BA51339}" type="slidenum">
              <a:rPr lang="en-GB"/>
              <a:pPr fontAlgn="base">
                <a:spcBef>
                  <a:spcPct val="0"/>
                </a:spcBef>
                <a:spcAft>
                  <a:spcPct val="0"/>
                </a:spcAft>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FD7512-0E4F-4319-B790-F02A052E0DC7}" type="slidenum">
              <a:rPr lang="en-GB"/>
              <a:pPr fontAlgn="base">
                <a:spcBef>
                  <a:spcPct val="0"/>
                </a:spcBef>
                <a:spcAft>
                  <a:spcPct val="0"/>
                </a:spcAft>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2C14FA-364E-405F-BF22-BC871755AE58}" type="slidenum">
              <a:rPr lang="en-GB"/>
              <a:pPr fontAlgn="base">
                <a:spcBef>
                  <a:spcPct val="0"/>
                </a:spcBef>
                <a:spcAft>
                  <a:spcPct val="0"/>
                </a:spcAft>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3D8455-E503-49FC-B508-41AD04558677}" type="slidenum">
              <a:rPr lang="en-GB"/>
              <a:pPr fontAlgn="base">
                <a:spcBef>
                  <a:spcPct val="0"/>
                </a:spcBef>
                <a:spcAft>
                  <a:spcPct val="0"/>
                </a:spcAft>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64571F-54D2-4D2C-972E-270F278264FA}" type="slidenum">
              <a:rPr lang="en-GB"/>
              <a:pPr fontAlgn="base">
                <a:spcBef>
                  <a:spcPct val="0"/>
                </a:spcBef>
                <a:spcAft>
                  <a:spcPct val="0"/>
                </a:spcAft>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254F3D-0D2A-47B4-8E73-CFD58BD603BF}" type="slidenum">
              <a:rPr lang="en-GB"/>
              <a:pPr fontAlgn="base">
                <a:spcBef>
                  <a:spcPct val="0"/>
                </a:spcBef>
                <a:spcAft>
                  <a:spcPct val="0"/>
                </a:spcAft>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2CFFDA-5C62-41AD-BE21-E57907751AAE}" type="slidenum">
              <a:rPr lang="en-GB"/>
              <a:pPr fontAlgn="base">
                <a:spcBef>
                  <a:spcPct val="0"/>
                </a:spcBef>
                <a:spcAft>
                  <a:spcPct val="0"/>
                </a:spcAft>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E4B7A65-BC33-4F9A-B997-BFAB9875BE42}" type="datetime5">
              <a:rPr lang="en-GB"/>
              <a:pPr>
                <a:defRPr/>
              </a:pPr>
              <a:t>9-May-14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58318D9-D3CA-4D54-B3A9-877C7B2A90C8}" type="slidenum">
              <a:rPr lang="en-GB"/>
              <a:pPr>
                <a:defRPr/>
              </a:pPr>
              <a:t>‹#›</a:t>
            </a:fld>
            <a:endParaRPr lang="en-GB"/>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F368819-A61B-4BDC-9908-5F0010A4A243}" type="datetime5">
              <a:rPr lang="en-GB"/>
              <a:pPr>
                <a:defRPr/>
              </a:pPr>
              <a:t>9-May-14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25DF257-3C17-4500-BD31-D58218E2E397}" type="slidenum">
              <a:rPr lang="en-GB"/>
              <a:pPr>
                <a:defRPr/>
              </a:pPr>
              <a:t>‹#›</a:t>
            </a:fld>
            <a:endParaRPr lang="en-GB"/>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78CECBB-6326-409A-B8FE-38096D63A036}" type="datetime5">
              <a:rPr lang="en-GB"/>
              <a:pPr>
                <a:defRPr/>
              </a:pPr>
              <a:t>9-May-14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A5EC004-645E-4C8D-9BD6-032B079B2136}" type="slidenum">
              <a:rPr lang="en-GB"/>
              <a:pPr>
                <a:defRPr/>
              </a:pPr>
              <a:t>‹#›</a:t>
            </a:fld>
            <a:endParaRPr lang="en-GB"/>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B178AA8-08A8-4AEF-9AF7-AD10B77E50C4}" type="datetime5">
              <a:rPr lang="en-GB"/>
              <a:pPr>
                <a:defRPr/>
              </a:pPr>
              <a:t>9-May-14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D6A2D26-2789-465E-8AE3-92781BC77400}" type="slidenum">
              <a:rPr lang="en-GB"/>
              <a:pPr>
                <a:defRPr/>
              </a:pPr>
              <a:t>‹#›</a:t>
            </a:fld>
            <a:endParaRPr lang="en-GB"/>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21C7AC-844E-4AEB-A026-FD2DFFE7C0B6}" type="datetime5">
              <a:rPr lang="en-GB"/>
              <a:pPr>
                <a:defRPr/>
              </a:pPr>
              <a:t>9-May-14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5ED09D1-42A7-4B59-856B-F7F8BC9101AC}" type="slidenum">
              <a:rPr lang="en-GB"/>
              <a:pPr>
                <a:defRPr/>
              </a:pPr>
              <a:t>‹#›</a:t>
            </a:fld>
            <a:endParaRPr lang="en-GB"/>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146E83C4-676E-4B82-9B2E-85550514FFD2}" type="datetime5">
              <a:rPr lang="en-GB"/>
              <a:pPr>
                <a:defRPr/>
              </a:pPr>
              <a:t>9-May-14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DAB74B4-84DC-4F56-8A09-A6B5CE63BDCC}" type="slidenum">
              <a:rPr lang="en-GB"/>
              <a:pPr>
                <a:defRPr/>
              </a:pPr>
              <a:t>‹#›</a:t>
            </a:fld>
            <a:endParaRPr lang="en-GB"/>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D1E64E51-5597-42FB-A6AD-4C9E89E75CC7}" type="datetime5">
              <a:rPr lang="en-GB"/>
              <a:pPr>
                <a:defRPr/>
              </a:pPr>
              <a:t>9-May-14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386E5EA-3352-41BD-A60A-5605A64CCCF4}" type="slidenum">
              <a:rPr lang="en-GB"/>
              <a:pPr>
                <a:defRPr/>
              </a:pPr>
              <a:t>‹#›</a:t>
            </a:fld>
            <a:endParaRPr lang="en-GB"/>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F3B0F009-6E34-4395-9DA0-2CE15F15B824}" type="datetime5">
              <a:rPr lang="en-GB"/>
              <a:pPr>
                <a:defRPr/>
              </a:pPr>
              <a:t>9-May-14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5574280-D4DB-4301-B778-D5429669D68B}" type="slidenum">
              <a:rPr lang="en-GB"/>
              <a:pPr>
                <a:defRPr/>
              </a:pPr>
              <a:t>‹#›</a:t>
            </a:fld>
            <a:endParaRPr lang="en-GB"/>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966D5A-A32E-4735-8D13-45A6E2F3DE09}" type="datetime5">
              <a:rPr lang="en-GB"/>
              <a:pPr>
                <a:defRPr/>
              </a:pPr>
              <a:t>9-May-14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61BA470-707E-44DE-856A-3E8F3E3BCF55}" type="slidenum">
              <a:rPr lang="en-GB"/>
              <a:pPr>
                <a:defRPr/>
              </a:pPr>
              <a:t>‹#›</a:t>
            </a:fld>
            <a:endParaRPr lang="en-GB"/>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4A971D-5CCE-4068-97D6-DC2B54E6104B}" type="datetime5">
              <a:rPr lang="en-GB"/>
              <a:pPr>
                <a:defRPr/>
              </a:pPr>
              <a:t>9-May-14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B7DFA33-A259-4813-8453-77FCB1D0D6FF}" type="slidenum">
              <a:rPr lang="en-GB"/>
              <a:pPr>
                <a:defRPr/>
              </a:pPr>
              <a:t>‹#›</a:t>
            </a:fld>
            <a:endParaRPr lang="en-GB"/>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70C42A5-F939-4D1D-A367-8E8C5D0A600D}" type="datetime5">
              <a:rPr lang="en-GB"/>
              <a:pPr>
                <a:defRPr/>
              </a:pPr>
              <a:t>9-May-14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6B6C554-F1D7-4EBA-871D-1DF99D48F145}" type="slidenum">
              <a:rPr lang="en-GB"/>
              <a:pPr>
                <a:defRPr/>
              </a:pPr>
              <a:t>‹#›</a:t>
            </a:fld>
            <a:endParaRPr lang="en-GB"/>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082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       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71A6FF8-AD8F-469B-8E84-F1A44A179A52}" type="datetime5">
              <a:rPr lang="en-GB"/>
              <a:pPr>
                <a:defRPr/>
              </a:pPr>
              <a:t>9-May-14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rgbClr val="00B050"/>
                </a:solidFill>
                <a:latin typeface="Elephant" pitchFamily="18" charset="0"/>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681EFB8-C13F-42A1-844A-688820608D3F}" type="slidenum">
              <a:rPr lang="en-GB"/>
              <a:pPr>
                <a:defRPr/>
              </a:pPr>
              <a:t>‹#›</a:t>
            </a:fld>
            <a:endParaRPr lang="en-GB"/>
          </a:p>
        </p:txBody>
      </p:sp>
      <p:pic>
        <p:nvPicPr>
          <p:cNvPr id="1031" name="Picture 2" descr="C:\Users\TEJAN ROGERS\Desktop\sher.jpg"/>
          <p:cNvPicPr>
            <a:picLocks noChangeAspect="1" noChangeArrowheads="1"/>
          </p:cNvPicPr>
          <p:nvPr userDrawn="1"/>
        </p:nvPicPr>
        <p:blipFill>
          <a:blip r:embed="rId13" cstate="print"/>
          <a:srcRect/>
          <a:stretch>
            <a:fillRect/>
          </a:stretch>
        </p:blipFill>
        <p:spPr bwMode="auto">
          <a:xfrm>
            <a:off x="428625" y="285750"/>
            <a:ext cx="1071563" cy="1071563"/>
          </a:xfrm>
          <a:prstGeom prst="rect">
            <a:avLst/>
          </a:prstGeom>
          <a:noFill/>
          <a:ln w="9525">
            <a:noFill/>
            <a:miter lim="800000"/>
            <a:headEnd/>
            <a:tailEnd/>
          </a:ln>
        </p:spPr>
      </p:pic>
      <p:pic>
        <p:nvPicPr>
          <p:cNvPr id="1032" name="Picture 3" descr="C:\Users\TEJAN ROGERS\Desktop\sierra-leone.gif"/>
          <p:cNvPicPr>
            <a:picLocks noChangeAspect="1" noChangeArrowheads="1"/>
          </p:cNvPicPr>
          <p:nvPr userDrawn="1"/>
        </p:nvPicPr>
        <p:blipFill>
          <a:blip r:embed="rId14" cstate="print"/>
          <a:srcRect/>
          <a:stretch>
            <a:fillRect/>
          </a:stretch>
        </p:blipFill>
        <p:spPr bwMode="auto">
          <a:xfrm>
            <a:off x="7000875" y="285750"/>
            <a:ext cx="1714500" cy="1071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hf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500188"/>
            <a:ext cx="7772400" cy="5072062"/>
          </a:xfrm>
        </p:spPr>
        <p:txBody>
          <a:bodyPr rtlCol="0">
            <a:normAutofit/>
          </a:bodyPr>
          <a:lstStyle/>
          <a:p>
            <a:pPr fontAlgn="auto">
              <a:spcAft>
                <a:spcPts val="0"/>
              </a:spcAft>
              <a:defRPr/>
            </a:pPr>
            <a:r>
              <a:rPr lang="en-GB" sz="2800" b="1" dirty="0" smtClean="0">
                <a:latin typeface="Rockwell" pitchFamily="18" charset="0"/>
              </a:rPr>
              <a:t>Status Update on  Decentralization in </a:t>
            </a:r>
            <a:br>
              <a:rPr lang="en-GB" sz="2800" b="1" dirty="0" smtClean="0">
                <a:latin typeface="Rockwell" pitchFamily="18" charset="0"/>
              </a:rPr>
            </a:br>
            <a:r>
              <a:rPr lang="en-GB" sz="2800" b="1" dirty="0" smtClean="0">
                <a:latin typeface="Rockwell" pitchFamily="18" charset="0"/>
              </a:rPr>
              <a:t>Sierra Leone</a:t>
            </a:r>
            <a:r>
              <a:rPr lang="en-GB" sz="2800" b="1" dirty="0" smtClean="0">
                <a:latin typeface="Baskerville Old Face" pitchFamily="18" charset="0"/>
              </a:rPr>
              <a:t/>
            </a:r>
            <a:br>
              <a:rPr lang="en-GB" sz="2800" b="1" dirty="0" smtClean="0">
                <a:latin typeface="Baskerville Old Face" pitchFamily="18" charset="0"/>
              </a:rPr>
            </a:br>
            <a:r>
              <a:rPr lang="en-GB" sz="2800" b="1" dirty="0" smtClean="0">
                <a:latin typeface="Baskerville Old Face" pitchFamily="18" charset="0"/>
              </a:rPr>
              <a:t/>
            </a:r>
            <a:br>
              <a:rPr lang="en-GB" sz="2800" b="1" dirty="0" smtClean="0">
                <a:latin typeface="Baskerville Old Face" pitchFamily="18" charset="0"/>
              </a:rPr>
            </a:br>
            <a:r>
              <a:rPr lang="en-GB" sz="2800" b="1" dirty="0" smtClean="0">
                <a:latin typeface="Baskerville Old Face" pitchFamily="18" charset="0"/>
              </a:rPr>
              <a:t>Presentation By </a:t>
            </a:r>
            <a:br>
              <a:rPr lang="en-GB" sz="2800" b="1" dirty="0" smtClean="0">
                <a:latin typeface="Baskerville Old Face" pitchFamily="18" charset="0"/>
              </a:rPr>
            </a:br>
            <a:r>
              <a:rPr lang="en-GB" sz="2800" b="1" dirty="0" smtClean="0">
                <a:latin typeface="Baskerville Old Face" pitchFamily="18" charset="0"/>
              </a:rPr>
              <a:t/>
            </a:r>
            <a:br>
              <a:rPr lang="en-GB" sz="2800" b="1" dirty="0" smtClean="0">
                <a:latin typeface="Baskerville Old Face" pitchFamily="18" charset="0"/>
              </a:rPr>
            </a:br>
            <a:r>
              <a:rPr lang="en-GB" sz="2800" b="1" dirty="0" err="1" smtClean="0">
                <a:solidFill>
                  <a:schemeClr val="tx2">
                    <a:lumMod val="75000"/>
                  </a:schemeClr>
                </a:solidFill>
                <a:latin typeface="Baskerville Old Face" pitchFamily="18" charset="0"/>
              </a:rPr>
              <a:t>Alhassan</a:t>
            </a:r>
            <a:r>
              <a:rPr lang="en-GB" sz="2800" b="1" dirty="0" smtClean="0">
                <a:solidFill>
                  <a:schemeClr val="tx2">
                    <a:lumMod val="75000"/>
                  </a:schemeClr>
                </a:solidFill>
                <a:latin typeface="Baskerville Old Face" pitchFamily="18" charset="0"/>
              </a:rPr>
              <a:t> Joseph </a:t>
            </a:r>
            <a:r>
              <a:rPr lang="en-GB" sz="2800" b="1" dirty="0" err="1" smtClean="0">
                <a:solidFill>
                  <a:schemeClr val="tx2">
                    <a:lumMod val="75000"/>
                  </a:schemeClr>
                </a:solidFill>
                <a:latin typeface="Baskerville Old Face" pitchFamily="18" charset="0"/>
              </a:rPr>
              <a:t>Kanu</a:t>
            </a:r>
            <a:r>
              <a:rPr lang="en-GB" sz="2800" b="1" dirty="0" smtClean="0">
                <a:solidFill>
                  <a:schemeClr val="tx2">
                    <a:lumMod val="75000"/>
                  </a:schemeClr>
                </a:solidFill>
                <a:latin typeface="Baskerville Old Face" pitchFamily="18" charset="0"/>
              </a:rPr>
              <a:t/>
            </a:r>
            <a:br>
              <a:rPr lang="en-GB" sz="2800" b="1" dirty="0" smtClean="0">
                <a:solidFill>
                  <a:schemeClr val="tx2">
                    <a:lumMod val="75000"/>
                  </a:schemeClr>
                </a:solidFill>
                <a:latin typeface="Baskerville Old Face" pitchFamily="18" charset="0"/>
              </a:rPr>
            </a:br>
            <a:r>
              <a:rPr lang="en-GB" sz="2800" b="1" dirty="0" smtClean="0">
                <a:solidFill>
                  <a:schemeClr val="tx2">
                    <a:lumMod val="75000"/>
                  </a:schemeClr>
                </a:solidFill>
                <a:latin typeface="Baskerville Old Face" pitchFamily="18" charset="0"/>
              </a:rPr>
              <a:t>DIRECTOR </a:t>
            </a:r>
            <a:br>
              <a:rPr lang="en-GB" sz="2800" b="1" dirty="0" smtClean="0">
                <a:solidFill>
                  <a:schemeClr val="tx2">
                    <a:lumMod val="75000"/>
                  </a:schemeClr>
                </a:solidFill>
                <a:latin typeface="Baskerville Old Face" pitchFamily="18" charset="0"/>
              </a:rPr>
            </a:br>
            <a:r>
              <a:rPr lang="en-GB" sz="2800" b="1" dirty="0" smtClean="0">
                <a:solidFill>
                  <a:schemeClr val="tx2">
                    <a:lumMod val="75000"/>
                  </a:schemeClr>
                </a:solidFill>
                <a:latin typeface="Baskerville Old Face" pitchFamily="18" charset="0"/>
              </a:rPr>
              <a:t>Decentralization Secretariat, </a:t>
            </a:r>
            <a:br>
              <a:rPr lang="en-GB" sz="2800" b="1" dirty="0" smtClean="0">
                <a:solidFill>
                  <a:schemeClr val="tx2">
                    <a:lumMod val="75000"/>
                  </a:schemeClr>
                </a:solidFill>
                <a:latin typeface="Baskerville Old Face" pitchFamily="18" charset="0"/>
              </a:rPr>
            </a:br>
            <a:r>
              <a:rPr lang="en-GB" sz="2000" b="1" dirty="0" smtClean="0">
                <a:solidFill>
                  <a:schemeClr val="tx2">
                    <a:lumMod val="75000"/>
                  </a:schemeClr>
                </a:solidFill>
                <a:latin typeface="Baskerville Old Face" pitchFamily="18" charset="0"/>
              </a:rPr>
              <a:t>Ministry of  Local Government &amp; Rural  Development </a:t>
            </a:r>
            <a:r>
              <a:rPr lang="en-GB" sz="2800" b="1" dirty="0" smtClean="0">
                <a:solidFill>
                  <a:schemeClr val="tx2">
                    <a:lumMod val="75000"/>
                  </a:schemeClr>
                </a:solidFill>
                <a:latin typeface="Baskerville Old Face" pitchFamily="18" charset="0"/>
              </a:rPr>
              <a:t/>
            </a:r>
            <a:br>
              <a:rPr lang="en-GB" sz="2800" b="1" dirty="0" smtClean="0">
                <a:solidFill>
                  <a:schemeClr val="tx2">
                    <a:lumMod val="75000"/>
                  </a:schemeClr>
                </a:solidFill>
                <a:latin typeface="Baskerville Old Face" pitchFamily="18" charset="0"/>
              </a:rPr>
            </a:br>
            <a:r>
              <a:rPr lang="en-GB" sz="2800" b="1" dirty="0" smtClean="0">
                <a:solidFill>
                  <a:schemeClr val="tx2">
                    <a:lumMod val="75000"/>
                  </a:schemeClr>
                </a:solidFill>
                <a:latin typeface="Baskerville Old Face" pitchFamily="18" charset="0"/>
              </a:rPr>
              <a:t>9</a:t>
            </a:r>
            <a:r>
              <a:rPr lang="en-GB" sz="2800" b="1" baseline="30000" dirty="0" smtClean="0">
                <a:solidFill>
                  <a:schemeClr val="tx2">
                    <a:lumMod val="75000"/>
                  </a:schemeClr>
                </a:solidFill>
                <a:latin typeface="Baskerville Old Face" pitchFamily="18" charset="0"/>
              </a:rPr>
              <a:t>th</a:t>
            </a:r>
            <a:r>
              <a:rPr lang="en-GB" sz="2800" b="1" dirty="0" smtClean="0">
                <a:solidFill>
                  <a:schemeClr val="tx2">
                    <a:lumMod val="75000"/>
                  </a:schemeClr>
                </a:solidFill>
                <a:latin typeface="Baskerville Old Face" pitchFamily="18" charset="0"/>
              </a:rPr>
              <a:t> May 2014</a:t>
            </a:r>
            <a:endParaRPr lang="en-GB" sz="2800" b="1" dirty="0">
              <a:solidFill>
                <a:schemeClr val="tx2">
                  <a:lumMod val="75000"/>
                </a:schemeClr>
              </a:solidFill>
              <a:latin typeface="Baskerville Old Fac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7E53F2A-E560-44B8-B974-221492736233}" type="datetime5">
              <a:rPr lang="en-GB"/>
              <a:pPr>
                <a:defRPr/>
              </a:pPr>
              <a:t>9-May-14</a:t>
            </a:fld>
            <a:endParaRPr lang="en-GB"/>
          </a:p>
        </p:txBody>
      </p:sp>
      <p:sp>
        <p:nvSpPr>
          <p:cNvPr id="5" name="Slide Number Placeholder 4"/>
          <p:cNvSpPr>
            <a:spLocks noGrp="1"/>
          </p:cNvSpPr>
          <p:nvPr>
            <p:ph type="sldNum" sz="quarter" idx="12"/>
          </p:nvPr>
        </p:nvSpPr>
        <p:spPr/>
        <p:txBody>
          <a:bodyPr/>
          <a:lstStyle/>
          <a:p>
            <a:pPr>
              <a:defRPr/>
            </a:pPr>
            <a:fld id="{ED193294-7E27-4936-B2E6-A3216FA52021}" type="slidenum">
              <a:rPr lang="en-GB"/>
              <a:pPr>
                <a:defRPr/>
              </a:pPr>
              <a:t>10</a:t>
            </a:fld>
            <a:endParaRPr lang="en-GB"/>
          </a:p>
        </p:txBody>
      </p:sp>
      <p:graphicFrame>
        <p:nvGraphicFramePr>
          <p:cNvPr id="6" name="Table 5"/>
          <p:cNvGraphicFramePr>
            <a:graphicFrameLocks noGrp="1"/>
          </p:cNvGraphicFramePr>
          <p:nvPr/>
        </p:nvGraphicFramePr>
        <p:xfrm>
          <a:off x="500063" y="1500188"/>
          <a:ext cx="8072493" cy="5147759"/>
        </p:xfrm>
        <a:graphic>
          <a:graphicData uri="http://schemas.openxmlformats.org/drawingml/2006/table">
            <a:tbl>
              <a:tblPr/>
              <a:tblGrid>
                <a:gridCol w="428627"/>
                <a:gridCol w="4357718"/>
                <a:gridCol w="1643074"/>
                <a:gridCol w="1643074"/>
              </a:tblGrid>
              <a:tr h="857259">
                <a:tc>
                  <a:txBody>
                    <a:bodyPr/>
                    <a:lstStyle/>
                    <a:p>
                      <a:pPr marL="457200" algn="ctr">
                        <a:lnSpc>
                          <a:spcPct val="115000"/>
                        </a:lnSpc>
                        <a:spcAft>
                          <a:spcPts val="0"/>
                        </a:spcAft>
                      </a:pPr>
                      <a:r>
                        <a:rPr lang="en-US" sz="1600" b="1" dirty="0">
                          <a:latin typeface="Rockwell" pitchFamily="18" charset="0"/>
                          <a:ea typeface="Calibri"/>
                          <a:cs typeface="Times New Roman"/>
                        </a:rPr>
                        <a:t>No.</a:t>
                      </a:r>
                      <a:endParaRPr lang="en-GB"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n-US" sz="1600" b="1" dirty="0">
                          <a:latin typeface="Rockwell" pitchFamily="18" charset="0"/>
                          <a:ea typeface="Calibri"/>
                          <a:cs typeface="Times New Roman"/>
                        </a:rPr>
                        <a:t>Name of MDA</a:t>
                      </a:r>
                      <a:endParaRPr lang="en-GB"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n-US" sz="1600" b="1" dirty="0">
                          <a:latin typeface="Rockwell" pitchFamily="18" charset="0"/>
                          <a:ea typeface="Calibri"/>
                          <a:cs typeface="Times New Roman"/>
                        </a:rPr>
                        <a:t>No. of functions to Devolve</a:t>
                      </a:r>
                      <a:endParaRPr lang="en-GB"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n-US" sz="1600" b="1" dirty="0">
                          <a:latin typeface="Rockwell" pitchFamily="18" charset="0"/>
                          <a:ea typeface="Calibri"/>
                          <a:cs typeface="Times New Roman"/>
                        </a:rPr>
                        <a:t>No. of functions Devolved</a:t>
                      </a:r>
                      <a:endParaRPr lang="en-GB"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17">
                <a:tc>
                  <a:txBody>
                    <a:bodyPr/>
                    <a:lstStyle/>
                    <a:p>
                      <a:pPr algn="l">
                        <a:spcAft>
                          <a:spcPts val="0"/>
                        </a:spcAft>
                      </a:pPr>
                      <a:r>
                        <a:rPr lang="en-US" sz="1800" dirty="0">
                          <a:latin typeface="Rockwell" pitchFamily="18" charset="0"/>
                          <a:ea typeface="Times New Roman"/>
                        </a:rPr>
                        <a:t>1</a:t>
                      </a:r>
                      <a:endParaRPr lang="en-GB" sz="1800" dirty="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dirty="0">
                          <a:latin typeface="Rockwell" pitchFamily="18" charset="0"/>
                          <a:ea typeface="Times New Roman"/>
                        </a:rPr>
                        <a:t>Ministry of Health and Sanitation</a:t>
                      </a:r>
                      <a:endParaRPr lang="en-GB" sz="1800" dirty="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8</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7</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293">
                <a:tc>
                  <a:txBody>
                    <a:bodyPr/>
                    <a:lstStyle/>
                    <a:p>
                      <a:pPr algn="l">
                        <a:spcAft>
                          <a:spcPts val="0"/>
                        </a:spcAft>
                      </a:pPr>
                      <a:r>
                        <a:rPr lang="en-US" sz="1800">
                          <a:latin typeface="Rockwell" pitchFamily="18" charset="0"/>
                          <a:ea typeface="Times New Roman"/>
                        </a:rPr>
                        <a:t>2</a:t>
                      </a:r>
                      <a:endParaRPr lang="en-GB" sz="180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dirty="0">
                          <a:latin typeface="Rockwell" pitchFamily="18" charset="0"/>
                          <a:ea typeface="Times New Roman"/>
                        </a:rPr>
                        <a:t>Ministry of Internal Affairs, Local Government and Rural </a:t>
                      </a:r>
                      <a:r>
                        <a:rPr lang="en-US" sz="1800" dirty="0" smtClean="0">
                          <a:latin typeface="Rockwell" pitchFamily="18" charset="0"/>
                          <a:ea typeface="Times New Roman"/>
                        </a:rPr>
                        <a:t>Development now split into two Ministries</a:t>
                      </a:r>
                      <a:endParaRPr lang="en-GB" sz="1800" dirty="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3</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3</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293">
                <a:tc>
                  <a:txBody>
                    <a:bodyPr/>
                    <a:lstStyle/>
                    <a:p>
                      <a:pPr algn="l">
                        <a:spcAft>
                          <a:spcPts val="0"/>
                        </a:spcAft>
                      </a:pPr>
                      <a:r>
                        <a:rPr lang="en-US" sz="1800">
                          <a:latin typeface="Rockwell" pitchFamily="18" charset="0"/>
                          <a:ea typeface="Times New Roman"/>
                        </a:rPr>
                        <a:t>3</a:t>
                      </a:r>
                      <a:endParaRPr lang="en-GB" sz="180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dirty="0">
                          <a:latin typeface="Rockwell" pitchFamily="18" charset="0"/>
                          <a:ea typeface="Times New Roman"/>
                        </a:rPr>
                        <a:t>Ministry of Social Welfare, Gender and Children’s Affairs</a:t>
                      </a:r>
                      <a:endParaRPr lang="en-GB" sz="1800" dirty="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6</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6</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17">
                <a:tc>
                  <a:txBody>
                    <a:bodyPr/>
                    <a:lstStyle/>
                    <a:p>
                      <a:pPr algn="l">
                        <a:spcAft>
                          <a:spcPts val="0"/>
                        </a:spcAft>
                      </a:pPr>
                      <a:r>
                        <a:rPr lang="en-US" sz="1800">
                          <a:latin typeface="Rockwell" pitchFamily="18" charset="0"/>
                          <a:ea typeface="Times New Roman"/>
                        </a:rPr>
                        <a:t>4</a:t>
                      </a:r>
                      <a:endParaRPr lang="en-GB" sz="180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dirty="0">
                          <a:latin typeface="Rockwell" pitchFamily="18" charset="0"/>
                          <a:ea typeface="Times New Roman"/>
                        </a:rPr>
                        <a:t>Sierra Leone Roads Authority</a:t>
                      </a:r>
                      <a:endParaRPr lang="en-GB" sz="1800" dirty="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2</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2*</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17">
                <a:tc>
                  <a:txBody>
                    <a:bodyPr/>
                    <a:lstStyle/>
                    <a:p>
                      <a:pPr algn="l">
                        <a:spcAft>
                          <a:spcPts val="0"/>
                        </a:spcAft>
                      </a:pPr>
                      <a:r>
                        <a:rPr lang="en-US" sz="1800">
                          <a:latin typeface="Rockwell" pitchFamily="18" charset="0"/>
                          <a:ea typeface="Times New Roman"/>
                        </a:rPr>
                        <a:t>5</a:t>
                      </a:r>
                      <a:endParaRPr lang="en-GB" sz="180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dirty="0">
                          <a:latin typeface="Rockwell" pitchFamily="18" charset="0"/>
                          <a:ea typeface="Times New Roman"/>
                        </a:rPr>
                        <a:t>Ministry of Information and Communication</a:t>
                      </a:r>
                      <a:endParaRPr lang="en-GB" sz="1800" dirty="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2</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2</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17">
                <a:tc>
                  <a:txBody>
                    <a:bodyPr/>
                    <a:lstStyle/>
                    <a:p>
                      <a:pPr algn="l">
                        <a:spcAft>
                          <a:spcPts val="0"/>
                        </a:spcAft>
                      </a:pPr>
                      <a:r>
                        <a:rPr lang="en-US" sz="1800">
                          <a:latin typeface="Rockwell" pitchFamily="18" charset="0"/>
                          <a:ea typeface="Times New Roman"/>
                        </a:rPr>
                        <a:t>6</a:t>
                      </a:r>
                      <a:endParaRPr lang="en-GB" sz="180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dirty="0">
                          <a:latin typeface="Rockwell" pitchFamily="18" charset="0"/>
                          <a:ea typeface="Times New Roman"/>
                        </a:rPr>
                        <a:t>Ministry of Mineral </a:t>
                      </a:r>
                      <a:r>
                        <a:rPr lang="en-US" sz="1800" dirty="0" smtClean="0">
                          <a:latin typeface="Rockwell" pitchFamily="18" charset="0"/>
                          <a:ea typeface="Times New Roman"/>
                        </a:rPr>
                        <a:t>Resources &amp; Political Affairs now split into 2 Ministries</a:t>
                      </a:r>
                      <a:endParaRPr lang="en-GB" sz="1800" dirty="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3</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0</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17">
                <a:tc>
                  <a:txBody>
                    <a:bodyPr/>
                    <a:lstStyle/>
                    <a:p>
                      <a:pPr algn="l">
                        <a:spcAft>
                          <a:spcPts val="0"/>
                        </a:spcAft>
                      </a:pPr>
                      <a:r>
                        <a:rPr lang="en-US" sz="1800">
                          <a:latin typeface="Rockwell" pitchFamily="18" charset="0"/>
                          <a:ea typeface="Times New Roman"/>
                        </a:rPr>
                        <a:t>7</a:t>
                      </a:r>
                      <a:endParaRPr lang="en-GB" sz="180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dirty="0">
                          <a:latin typeface="Rockwell" pitchFamily="18" charset="0"/>
                          <a:ea typeface="Times New Roman"/>
                        </a:rPr>
                        <a:t>Ministry of Fisheries and Marine Resources</a:t>
                      </a:r>
                      <a:endParaRPr lang="en-GB" sz="1800" dirty="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2</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2</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293">
                <a:tc>
                  <a:txBody>
                    <a:bodyPr/>
                    <a:lstStyle/>
                    <a:p>
                      <a:pPr algn="l">
                        <a:spcAft>
                          <a:spcPts val="0"/>
                        </a:spcAft>
                      </a:pPr>
                      <a:r>
                        <a:rPr lang="en-US" sz="1800" dirty="0">
                          <a:latin typeface="Rockwell" pitchFamily="18" charset="0"/>
                          <a:ea typeface="Times New Roman"/>
                        </a:rPr>
                        <a:t>8</a:t>
                      </a:r>
                      <a:endParaRPr lang="en-GB" sz="1800" dirty="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dirty="0">
                          <a:latin typeface="Rockwell" pitchFamily="18" charset="0"/>
                          <a:ea typeface="Times New Roman"/>
                        </a:rPr>
                        <a:t>Administrator and Registrar-General’s Department</a:t>
                      </a:r>
                      <a:endParaRPr lang="en-GB" sz="1800" dirty="0">
                        <a:latin typeface="Rockwell" pitchFamily="18" charset="0"/>
                        <a:ea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2</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800" dirty="0" smtClean="0">
                          <a:latin typeface="Rockwell" pitchFamily="18" charset="0"/>
                          <a:ea typeface="Calibri"/>
                          <a:cs typeface="Times New Roman"/>
                        </a:rPr>
                        <a:t>0</a:t>
                      </a:r>
                      <a:endParaRPr lang="en-US" sz="18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7E53F2A-E560-44B8-B974-221492736233}" type="datetime5">
              <a:rPr lang="en-GB"/>
              <a:pPr>
                <a:defRPr/>
              </a:pPr>
              <a:t>9-May-14</a:t>
            </a:fld>
            <a:endParaRPr lang="en-GB"/>
          </a:p>
        </p:txBody>
      </p:sp>
      <p:sp>
        <p:nvSpPr>
          <p:cNvPr id="5" name="Slide Number Placeholder 4"/>
          <p:cNvSpPr>
            <a:spLocks noGrp="1"/>
          </p:cNvSpPr>
          <p:nvPr>
            <p:ph type="sldNum" sz="quarter" idx="12"/>
          </p:nvPr>
        </p:nvSpPr>
        <p:spPr/>
        <p:txBody>
          <a:bodyPr/>
          <a:lstStyle/>
          <a:p>
            <a:pPr>
              <a:defRPr/>
            </a:pPr>
            <a:fld id="{2CA64C37-1FA0-4162-B7EE-52510E26B29A}" type="slidenum">
              <a:rPr lang="en-GB"/>
              <a:pPr>
                <a:defRPr/>
              </a:pPr>
              <a:t>11</a:t>
            </a:fld>
            <a:endParaRPr lang="en-GB"/>
          </a:p>
        </p:txBody>
      </p:sp>
      <p:graphicFrame>
        <p:nvGraphicFramePr>
          <p:cNvPr id="6" name="Table 5"/>
          <p:cNvGraphicFramePr>
            <a:graphicFrameLocks noGrp="1"/>
          </p:cNvGraphicFramePr>
          <p:nvPr/>
        </p:nvGraphicFramePr>
        <p:xfrm>
          <a:off x="500063" y="1428750"/>
          <a:ext cx="8072493" cy="5356082"/>
        </p:xfrm>
        <a:graphic>
          <a:graphicData uri="http://schemas.openxmlformats.org/drawingml/2006/table">
            <a:tbl>
              <a:tblPr/>
              <a:tblGrid>
                <a:gridCol w="523864"/>
                <a:gridCol w="3966397"/>
                <a:gridCol w="1791116"/>
                <a:gridCol w="1791116"/>
              </a:tblGrid>
              <a:tr h="632098">
                <a:tc>
                  <a:txBody>
                    <a:bodyPr/>
                    <a:lstStyle/>
                    <a:p>
                      <a:pPr marL="457200" algn="ctr">
                        <a:lnSpc>
                          <a:spcPct val="115000"/>
                        </a:lnSpc>
                        <a:spcAft>
                          <a:spcPts val="0"/>
                        </a:spcAft>
                      </a:pPr>
                      <a:r>
                        <a:rPr lang="en-US" sz="1600" b="1" dirty="0" smtClean="0">
                          <a:latin typeface="Rockwell" pitchFamily="18" charset="0"/>
                          <a:ea typeface="Calibri"/>
                          <a:cs typeface="Times New Roman"/>
                        </a:rPr>
                        <a:t>.</a:t>
                      </a:r>
                      <a:endParaRPr lang="en-GB" sz="1600" dirty="0">
                        <a:latin typeface="Rockwell" pitchFamily="18" charset="0"/>
                        <a:ea typeface="Calibri"/>
                        <a:cs typeface="Times New Roman"/>
                      </a:endParaRPr>
                    </a:p>
                  </a:txBody>
                  <a:tcPr marL="59070" marR="59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n-US" sz="1600" b="1" dirty="0">
                          <a:latin typeface="Rockwell" pitchFamily="18" charset="0"/>
                          <a:ea typeface="Calibri"/>
                          <a:cs typeface="Times New Roman"/>
                        </a:rPr>
                        <a:t>Name of MDA</a:t>
                      </a:r>
                      <a:endParaRPr lang="en-GB"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US" sz="1600" b="1" dirty="0">
                          <a:latin typeface="Rockwell" pitchFamily="18" charset="0"/>
                          <a:ea typeface="Calibri"/>
                          <a:cs typeface="Times New Roman"/>
                        </a:rPr>
                        <a:t>No. of functions to Devolve</a:t>
                      </a:r>
                      <a:endParaRPr lang="en-GB"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US" sz="1600" b="1" dirty="0">
                          <a:latin typeface="Rockwell" pitchFamily="18" charset="0"/>
                          <a:ea typeface="Calibri"/>
                          <a:cs typeface="Times New Roman"/>
                        </a:rPr>
                        <a:t>No. of functions Devolved</a:t>
                      </a:r>
                      <a:endParaRPr lang="en-GB"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8964">
                <a:tc>
                  <a:txBody>
                    <a:bodyPr/>
                    <a:lstStyle/>
                    <a:p>
                      <a:pPr>
                        <a:spcAft>
                          <a:spcPts val="0"/>
                        </a:spcAft>
                      </a:pPr>
                      <a:r>
                        <a:rPr lang="en-US" sz="1800" dirty="0">
                          <a:latin typeface="Rockwell" pitchFamily="18" charset="0"/>
                          <a:ea typeface="Times New Roman"/>
                        </a:rPr>
                        <a:t>9</a:t>
                      </a:r>
                      <a:endParaRPr lang="en-GB" sz="1800" dirty="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Rockwell" pitchFamily="18" charset="0"/>
                          <a:ea typeface="Times New Roman"/>
                        </a:rPr>
                        <a:t>Ministry of Works, Housing, Technical Maintenance and </a:t>
                      </a:r>
                      <a:r>
                        <a:rPr lang="en-US" sz="1800" dirty="0" smtClean="0">
                          <a:latin typeface="Rockwell" pitchFamily="18" charset="0"/>
                          <a:ea typeface="Times New Roman"/>
                        </a:rPr>
                        <a:t>Infrastructure now Ministry of Works Housing and Infrastructure</a:t>
                      </a:r>
                      <a:endParaRPr lang="en-GB" sz="1800" dirty="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600" dirty="0" smtClean="0">
                          <a:latin typeface="Rockwell" pitchFamily="18" charset="0"/>
                          <a:ea typeface="Calibri"/>
                          <a:cs typeface="Times New Roman"/>
                        </a:rPr>
                        <a:t>2</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smtClean="0">
                          <a:latin typeface="Rockwell" pitchFamily="18" charset="0"/>
                          <a:ea typeface="Calibri"/>
                          <a:cs typeface="Times New Roman"/>
                        </a:rPr>
                        <a:t>0</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795">
                <a:tc>
                  <a:txBody>
                    <a:bodyPr/>
                    <a:lstStyle/>
                    <a:p>
                      <a:pPr>
                        <a:spcAft>
                          <a:spcPts val="0"/>
                        </a:spcAft>
                      </a:pPr>
                      <a:r>
                        <a:rPr lang="en-US" sz="1800">
                          <a:latin typeface="Rockwell" pitchFamily="18" charset="0"/>
                          <a:ea typeface="Times New Roman"/>
                        </a:rPr>
                        <a:t>10</a:t>
                      </a:r>
                      <a:endParaRPr lang="en-GB" sz="180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Rockwell" pitchFamily="18" charset="0"/>
                          <a:ea typeface="Times New Roman"/>
                        </a:rPr>
                        <a:t>Ministry of Lands, Country Planning and the Environment</a:t>
                      </a:r>
                      <a:endParaRPr lang="en-GB" sz="1800" dirty="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smtClean="0">
                          <a:latin typeface="Rockwell" pitchFamily="18" charset="0"/>
                          <a:ea typeface="Calibri"/>
                          <a:cs typeface="Times New Roman"/>
                        </a:rPr>
                        <a:t>8</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smtClean="0">
                          <a:latin typeface="Rockwell" pitchFamily="18" charset="0"/>
                          <a:ea typeface="Calibri"/>
                          <a:cs typeface="Times New Roman"/>
                        </a:rPr>
                        <a:t>1</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640">
                <a:tc>
                  <a:txBody>
                    <a:bodyPr/>
                    <a:lstStyle/>
                    <a:p>
                      <a:pPr>
                        <a:spcAft>
                          <a:spcPts val="0"/>
                        </a:spcAft>
                      </a:pPr>
                      <a:r>
                        <a:rPr lang="en-US" sz="1800">
                          <a:latin typeface="Rockwell" pitchFamily="18" charset="0"/>
                          <a:ea typeface="Times New Roman"/>
                        </a:rPr>
                        <a:t>11</a:t>
                      </a:r>
                      <a:endParaRPr lang="en-GB" sz="180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Rockwell" pitchFamily="18" charset="0"/>
                          <a:ea typeface="Times New Roman"/>
                        </a:rPr>
                        <a:t>Ministry of Education, Youth </a:t>
                      </a:r>
                      <a:r>
                        <a:rPr lang="en-US" sz="1800" dirty="0" smtClean="0">
                          <a:latin typeface="Rockwell" pitchFamily="18" charset="0"/>
                          <a:ea typeface="Times New Roman"/>
                        </a:rPr>
                        <a:t>&amp; Sports now split into three Ministries</a:t>
                      </a:r>
                      <a:endParaRPr lang="en-GB" sz="1800" dirty="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smtClean="0">
                          <a:latin typeface="Rockwell" pitchFamily="18" charset="0"/>
                          <a:ea typeface="Calibri"/>
                          <a:cs typeface="Times New Roman"/>
                        </a:rPr>
                        <a:t>6</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smtClean="0">
                          <a:latin typeface="Rockwell" pitchFamily="18" charset="0"/>
                          <a:ea typeface="Calibri"/>
                          <a:cs typeface="Times New Roman"/>
                        </a:rPr>
                        <a:t>3</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205">
                <a:tc>
                  <a:txBody>
                    <a:bodyPr/>
                    <a:lstStyle/>
                    <a:p>
                      <a:pPr>
                        <a:spcAft>
                          <a:spcPts val="0"/>
                        </a:spcAft>
                      </a:pPr>
                      <a:r>
                        <a:rPr lang="en-US" sz="1800">
                          <a:latin typeface="Rockwell" pitchFamily="18" charset="0"/>
                          <a:ea typeface="Times New Roman"/>
                        </a:rPr>
                        <a:t>12</a:t>
                      </a:r>
                      <a:endParaRPr lang="en-GB" sz="180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Rockwell" pitchFamily="18" charset="0"/>
                          <a:ea typeface="Times New Roman"/>
                        </a:rPr>
                        <a:t>Ministry of Tourism and Culture</a:t>
                      </a:r>
                      <a:endParaRPr lang="en-GB" sz="1800" dirty="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smtClean="0">
                          <a:latin typeface="Rockwell" pitchFamily="18" charset="0"/>
                          <a:ea typeface="Calibri"/>
                          <a:cs typeface="Times New Roman"/>
                        </a:rPr>
                        <a:t>2</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smtClean="0">
                          <a:latin typeface="Rockwell" pitchFamily="18" charset="0"/>
                          <a:ea typeface="Calibri"/>
                          <a:cs typeface="Times New Roman"/>
                        </a:rPr>
                        <a:t>0</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309">
                <a:tc>
                  <a:txBody>
                    <a:bodyPr/>
                    <a:lstStyle/>
                    <a:p>
                      <a:pPr>
                        <a:spcAft>
                          <a:spcPts val="0"/>
                        </a:spcAft>
                      </a:pPr>
                      <a:r>
                        <a:rPr lang="en-US" sz="1800">
                          <a:latin typeface="Rockwell" pitchFamily="18" charset="0"/>
                          <a:ea typeface="Times New Roman"/>
                        </a:rPr>
                        <a:t>13</a:t>
                      </a:r>
                      <a:endParaRPr lang="en-GB" sz="180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Rockwell" pitchFamily="18" charset="0"/>
                          <a:ea typeface="Times New Roman"/>
                        </a:rPr>
                        <a:t>Ministry of Energy and </a:t>
                      </a:r>
                      <a:r>
                        <a:rPr lang="en-US" sz="1800" dirty="0" smtClean="0">
                          <a:latin typeface="Rockwell" pitchFamily="18" charset="0"/>
                          <a:ea typeface="Times New Roman"/>
                        </a:rPr>
                        <a:t>Power now Ministry of  Water Resources</a:t>
                      </a:r>
                      <a:endParaRPr lang="en-GB" sz="1800" dirty="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smtClean="0">
                          <a:latin typeface="Rockwell" pitchFamily="18" charset="0"/>
                          <a:ea typeface="Calibri"/>
                          <a:cs typeface="Times New Roman"/>
                        </a:rPr>
                        <a:t>3</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smtClean="0">
                          <a:latin typeface="Rockwell" pitchFamily="18" charset="0"/>
                          <a:ea typeface="Calibri"/>
                          <a:cs typeface="Times New Roman"/>
                        </a:rPr>
                        <a:t>0</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205">
                <a:tc>
                  <a:txBody>
                    <a:bodyPr/>
                    <a:lstStyle/>
                    <a:p>
                      <a:pPr>
                        <a:spcAft>
                          <a:spcPts val="0"/>
                        </a:spcAft>
                      </a:pPr>
                      <a:r>
                        <a:rPr lang="en-US" sz="1800">
                          <a:latin typeface="Rockwell" pitchFamily="18" charset="0"/>
                          <a:ea typeface="Times New Roman"/>
                        </a:rPr>
                        <a:t>14</a:t>
                      </a:r>
                      <a:endParaRPr lang="en-GB" sz="180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Rockwell" pitchFamily="18" charset="0"/>
                          <a:ea typeface="Times New Roman"/>
                        </a:rPr>
                        <a:t>Ministry of </a:t>
                      </a:r>
                      <a:r>
                        <a:rPr lang="en-US" sz="1800" dirty="0" smtClean="0">
                          <a:latin typeface="Rockwell" pitchFamily="18" charset="0"/>
                          <a:ea typeface="Times New Roman"/>
                        </a:rPr>
                        <a:t> Employment, </a:t>
                      </a:r>
                      <a:r>
                        <a:rPr lang="en-US" sz="1800" dirty="0" err="1" smtClean="0">
                          <a:latin typeface="Rockwell" pitchFamily="18" charset="0"/>
                          <a:ea typeface="Times New Roman"/>
                        </a:rPr>
                        <a:t>Labour</a:t>
                      </a:r>
                      <a:r>
                        <a:rPr lang="en-US" sz="1800" dirty="0" smtClean="0">
                          <a:latin typeface="Rockwell" pitchFamily="18" charset="0"/>
                          <a:ea typeface="Times New Roman"/>
                        </a:rPr>
                        <a:t> </a:t>
                      </a:r>
                      <a:r>
                        <a:rPr lang="en-US" sz="1800" dirty="0">
                          <a:latin typeface="Rockwell" pitchFamily="18" charset="0"/>
                          <a:ea typeface="Times New Roman"/>
                        </a:rPr>
                        <a:t>and </a:t>
                      </a:r>
                      <a:r>
                        <a:rPr lang="en-US" sz="1800" dirty="0" smtClean="0">
                          <a:latin typeface="Rockwell" pitchFamily="18" charset="0"/>
                          <a:ea typeface="Times New Roman"/>
                        </a:rPr>
                        <a:t>Social Security now Ministry of </a:t>
                      </a:r>
                      <a:r>
                        <a:rPr lang="en-US" sz="1800" dirty="0" err="1" smtClean="0">
                          <a:latin typeface="Rockwell" pitchFamily="18" charset="0"/>
                          <a:ea typeface="Times New Roman"/>
                        </a:rPr>
                        <a:t>Labour</a:t>
                      </a:r>
                      <a:r>
                        <a:rPr lang="en-US" sz="1800" dirty="0" smtClean="0">
                          <a:latin typeface="Rockwell" pitchFamily="18" charset="0"/>
                          <a:ea typeface="Times New Roman"/>
                        </a:rPr>
                        <a:t> and Social Security</a:t>
                      </a:r>
                      <a:endParaRPr lang="en-GB" sz="1800" dirty="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smtClean="0">
                          <a:latin typeface="Rockwell" pitchFamily="18" charset="0"/>
                          <a:ea typeface="Calibri"/>
                          <a:cs typeface="Times New Roman"/>
                        </a:rPr>
                        <a:t>3</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smtClean="0">
                          <a:latin typeface="Rockwell" pitchFamily="18" charset="0"/>
                          <a:ea typeface="Calibri"/>
                          <a:cs typeface="Times New Roman"/>
                        </a:rPr>
                        <a:t>0</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795">
                <a:tc>
                  <a:txBody>
                    <a:bodyPr/>
                    <a:lstStyle/>
                    <a:p>
                      <a:pPr>
                        <a:spcAft>
                          <a:spcPts val="0"/>
                        </a:spcAft>
                      </a:pPr>
                      <a:r>
                        <a:rPr lang="en-US" sz="1800">
                          <a:latin typeface="Rockwell" pitchFamily="18" charset="0"/>
                          <a:ea typeface="Times New Roman"/>
                        </a:rPr>
                        <a:t>15</a:t>
                      </a:r>
                      <a:endParaRPr lang="en-GB" sz="180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Rockwell" pitchFamily="18" charset="0"/>
                          <a:ea typeface="Times New Roman"/>
                        </a:rPr>
                        <a:t>Ministry of Agriculture, Forestry and Food Security</a:t>
                      </a:r>
                      <a:endParaRPr lang="en-GB" sz="1800" dirty="0">
                        <a:latin typeface="Rockwell" pitchFamily="18" charset="0"/>
                        <a:ea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smtClean="0">
                          <a:latin typeface="Rockwell" pitchFamily="18" charset="0"/>
                          <a:ea typeface="Calibri"/>
                          <a:cs typeface="Times New Roman"/>
                        </a:rPr>
                        <a:t>28</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smtClean="0">
                          <a:latin typeface="Rockwell" pitchFamily="18" charset="0"/>
                          <a:ea typeface="Calibri"/>
                          <a:cs typeface="Times New Roman"/>
                        </a:rPr>
                        <a:t>28</a:t>
                      </a:r>
                      <a:endParaRPr lang="en-US" sz="1600" dirty="0">
                        <a:latin typeface="Rockwell" pitchFamily="18" charset="0"/>
                        <a:ea typeface="Calibri"/>
                        <a:cs typeface="Times New Roman"/>
                      </a:endParaRPr>
                    </a:p>
                  </a:txBody>
                  <a:tcPr marL="59070" marR="590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Rockwell" pitchFamily="18" charset="0"/>
              </a:rPr>
              <a:t>5. Link between Devolution</a:t>
            </a:r>
            <a:br>
              <a:rPr lang="en-US" sz="2800" b="1" dirty="0" smtClean="0">
                <a:latin typeface="Rockwell" pitchFamily="18" charset="0"/>
              </a:rPr>
            </a:br>
            <a:r>
              <a:rPr lang="en-US" sz="2800" b="1" dirty="0" smtClean="0">
                <a:latin typeface="Rockwell" pitchFamily="18" charset="0"/>
              </a:rPr>
              <a:t>and Local Services Delivery</a:t>
            </a:r>
            <a:endParaRPr lang="en-US" sz="2800" dirty="0"/>
          </a:p>
        </p:txBody>
      </p:sp>
      <p:sp>
        <p:nvSpPr>
          <p:cNvPr id="3" name="Content Placeholder 2"/>
          <p:cNvSpPr>
            <a:spLocks noGrp="1"/>
          </p:cNvSpPr>
          <p:nvPr>
            <p:ph idx="1"/>
          </p:nvPr>
        </p:nvSpPr>
        <p:spPr>
          <a:xfrm>
            <a:off x="457200" y="1600200"/>
            <a:ext cx="8229600" cy="4781128"/>
          </a:xfrm>
        </p:spPr>
        <p:txBody>
          <a:bodyPr/>
          <a:lstStyle/>
          <a:p>
            <a:pPr marL="514350" indent="-514350" algn="just">
              <a:buAutoNum type="arabicPeriod"/>
            </a:pPr>
            <a:r>
              <a:rPr lang="en-US" sz="2600" b="1" dirty="0" smtClean="0">
                <a:latin typeface="Rockwell" pitchFamily="18" charset="0"/>
              </a:rPr>
              <a:t>Effectiveness of public spending - education</a:t>
            </a:r>
          </a:p>
          <a:p>
            <a:pPr algn="just"/>
            <a:r>
              <a:rPr lang="en-US" sz="2600" dirty="0" smtClean="0">
                <a:latin typeface="Rockwell" pitchFamily="18" charset="0"/>
              </a:rPr>
              <a:t>PETS 2001: only 55% school-subsidy grants accounted for by schools. Grants payment was later outsourced to KPMG (10% commission). </a:t>
            </a:r>
          </a:p>
          <a:p>
            <a:pPr algn="just">
              <a:buNone/>
            </a:pPr>
            <a:endParaRPr lang="en-US" sz="2600" dirty="0" smtClean="0">
              <a:latin typeface="Rockwell" pitchFamily="18" charset="0"/>
            </a:endParaRPr>
          </a:p>
          <a:p>
            <a:pPr algn="just"/>
            <a:r>
              <a:rPr lang="en-US" sz="2600" dirty="0" smtClean="0">
                <a:latin typeface="Rockwell" pitchFamily="18" charset="0"/>
              </a:rPr>
              <a:t>PETS 2002: 72% teaching and learning materials reached the intended schools from District Education Offices, arriving 170 days later than contracted. </a:t>
            </a:r>
          </a:p>
          <a:p>
            <a:pPr marL="514350" indent="-514350">
              <a:buNone/>
            </a:pPr>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12</a:t>
            </a:fld>
            <a:endParaRPr lang="en-GB"/>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Rockwell" pitchFamily="18" charset="0"/>
              </a:rPr>
              <a:t>Link between Devolution</a:t>
            </a:r>
            <a:br>
              <a:rPr lang="en-US" sz="2800" b="1" dirty="0" smtClean="0">
                <a:latin typeface="Rockwell" pitchFamily="18" charset="0"/>
              </a:rPr>
            </a:br>
            <a:r>
              <a:rPr lang="en-US" sz="2800" b="1" dirty="0" smtClean="0">
                <a:latin typeface="Rockwell" pitchFamily="18" charset="0"/>
              </a:rPr>
              <a:t>and Local Services Delivery</a:t>
            </a:r>
            <a:endParaRPr lang="en-US" sz="2800" dirty="0"/>
          </a:p>
        </p:txBody>
      </p:sp>
      <p:sp>
        <p:nvSpPr>
          <p:cNvPr id="3" name="Content Placeholder 2"/>
          <p:cNvSpPr>
            <a:spLocks noGrp="1"/>
          </p:cNvSpPr>
          <p:nvPr>
            <p:ph idx="1"/>
          </p:nvPr>
        </p:nvSpPr>
        <p:spPr/>
        <p:txBody>
          <a:bodyPr/>
          <a:lstStyle/>
          <a:p>
            <a:pPr>
              <a:buNone/>
            </a:pPr>
            <a:endParaRPr lang="en-US" dirty="0" smtClean="0"/>
          </a:p>
          <a:p>
            <a:pPr algn="just">
              <a:spcBef>
                <a:spcPts val="0"/>
              </a:spcBef>
            </a:pPr>
            <a:r>
              <a:rPr lang="en-US" sz="2600" dirty="0" smtClean="0">
                <a:latin typeface="Rockwell" pitchFamily="18" charset="0"/>
              </a:rPr>
              <a:t>PETS 2003: 60% school furniture reached the intended schools but later than expected. </a:t>
            </a:r>
          </a:p>
          <a:p>
            <a:pPr algn="just">
              <a:spcBef>
                <a:spcPts val="0"/>
              </a:spcBef>
            </a:pPr>
            <a:r>
              <a:rPr lang="en-US" sz="2600" dirty="0" smtClean="0">
                <a:latin typeface="Rockwell" pitchFamily="18" charset="0"/>
              </a:rPr>
              <a:t>IRCBP baseline household survey Mar 2005: 58% of people felt that LCs, not the central government, should run the school system.</a:t>
            </a:r>
          </a:p>
          <a:p>
            <a:pPr>
              <a:buNone/>
            </a:pPr>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13</a:t>
            </a:fld>
            <a:endParaRPr lang="en-GB"/>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smtClean="0">
                <a:latin typeface="Rockwell" pitchFamily="18" charset="0"/>
              </a:rPr>
              <a:t>Link between Devolution</a:t>
            </a:r>
            <a:br>
              <a:rPr lang="en-US" sz="2600" b="1" dirty="0" smtClean="0">
                <a:latin typeface="Rockwell" pitchFamily="18" charset="0"/>
              </a:rPr>
            </a:br>
            <a:r>
              <a:rPr lang="en-US" sz="2600" b="1" dirty="0" smtClean="0">
                <a:latin typeface="Rockwell" pitchFamily="18" charset="0"/>
              </a:rPr>
              <a:t>and Local Services Delivery</a:t>
            </a:r>
            <a:endParaRPr lang="en-US" sz="2600" dirty="0"/>
          </a:p>
        </p:txBody>
      </p:sp>
      <p:sp>
        <p:nvSpPr>
          <p:cNvPr id="3" name="Content Placeholder 2"/>
          <p:cNvSpPr>
            <a:spLocks noGrp="1"/>
          </p:cNvSpPr>
          <p:nvPr>
            <p:ph idx="1"/>
          </p:nvPr>
        </p:nvSpPr>
        <p:spPr>
          <a:xfrm>
            <a:off x="457200" y="1412776"/>
            <a:ext cx="8229600" cy="4896544"/>
          </a:xfrm>
        </p:spPr>
        <p:txBody>
          <a:bodyPr/>
          <a:lstStyle/>
          <a:p>
            <a:pPr algn="just">
              <a:spcBef>
                <a:spcPts val="0"/>
              </a:spcBef>
              <a:buNone/>
            </a:pPr>
            <a:r>
              <a:rPr lang="en-US" sz="2600" b="1" dirty="0" smtClean="0">
                <a:latin typeface="Rockwell" pitchFamily="18" charset="0"/>
              </a:rPr>
              <a:t>2. Effectiveness of public spending – Health Sector</a:t>
            </a:r>
          </a:p>
          <a:p>
            <a:pPr algn="just">
              <a:spcBef>
                <a:spcPts val="0"/>
              </a:spcBef>
              <a:buNone/>
            </a:pPr>
            <a:endParaRPr lang="en-US" sz="2600" b="1" dirty="0" smtClean="0">
              <a:latin typeface="Rockwell" pitchFamily="18" charset="0"/>
            </a:endParaRPr>
          </a:p>
          <a:p>
            <a:pPr algn="just">
              <a:spcBef>
                <a:spcPts val="0"/>
              </a:spcBef>
            </a:pPr>
            <a:r>
              <a:rPr lang="en-US" sz="2600" dirty="0" smtClean="0">
                <a:latin typeface="Rockwell" pitchFamily="18" charset="0"/>
              </a:rPr>
              <a:t>PETS 2002: less than 10% of all essential drugs could be accounted for by District Medical Officers; less than 5% of all essential drugs were accounted for by periphery health units.</a:t>
            </a:r>
          </a:p>
          <a:p>
            <a:pPr algn="just">
              <a:spcBef>
                <a:spcPts val="0"/>
              </a:spcBef>
            </a:pPr>
            <a:r>
              <a:rPr lang="en-US" sz="2600" dirty="0" smtClean="0">
                <a:latin typeface="Rockwell" pitchFamily="18" charset="0"/>
              </a:rPr>
              <a:t>PETS 2003: </a:t>
            </a:r>
          </a:p>
          <a:p>
            <a:pPr marL="342900" lvl="2" indent="-342900" algn="just">
              <a:spcBef>
                <a:spcPts val="0"/>
              </a:spcBef>
            </a:pPr>
            <a:r>
              <a:rPr lang="en-US" sz="2600" dirty="0" smtClean="0">
                <a:latin typeface="Rockwell" pitchFamily="18" charset="0"/>
              </a:rPr>
              <a:t>97% transfer from CMS to DMOs but only 70% of transfers was accounted for</a:t>
            </a:r>
          </a:p>
          <a:p>
            <a:pPr marL="342900" lvl="2" indent="-342900" algn="just">
              <a:spcBef>
                <a:spcPts val="0"/>
              </a:spcBef>
            </a:pPr>
            <a:r>
              <a:rPr lang="en-US" sz="2600" dirty="0" smtClean="0">
                <a:latin typeface="Rockwell" pitchFamily="18" charset="0"/>
              </a:rPr>
              <a:t>20% of PHUs did not receive drugs from Central Government</a:t>
            </a:r>
          </a:p>
          <a:p>
            <a:pPr>
              <a:buNone/>
            </a:pPr>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14</a:t>
            </a:fld>
            <a:endParaRPr lang="en-GB"/>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smtClean="0">
                <a:latin typeface="Rockwell" pitchFamily="18" charset="0"/>
              </a:rPr>
              <a:t>Link between Devolution</a:t>
            </a:r>
            <a:br>
              <a:rPr lang="en-US" sz="2600" b="1" dirty="0" smtClean="0">
                <a:latin typeface="Rockwell" pitchFamily="18" charset="0"/>
              </a:rPr>
            </a:br>
            <a:r>
              <a:rPr lang="en-US" sz="2600" b="1" dirty="0" smtClean="0">
                <a:latin typeface="Rockwell" pitchFamily="18" charset="0"/>
              </a:rPr>
              <a:t>and Local Services Delivery</a:t>
            </a:r>
            <a:endParaRPr lang="en-US" sz="2600" dirty="0"/>
          </a:p>
        </p:txBody>
      </p:sp>
      <p:sp>
        <p:nvSpPr>
          <p:cNvPr id="3" name="Content Placeholder 2"/>
          <p:cNvSpPr>
            <a:spLocks noGrp="1"/>
          </p:cNvSpPr>
          <p:nvPr>
            <p:ph idx="1"/>
          </p:nvPr>
        </p:nvSpPr>
        <p:spPr/>
        <p:txBody>
          <a:bodyPr/>
          <a:lstStyle/>
          <a:p>
            <a:pPr algn="just">
              <a:buNone/>
            </a:pPr>
            <a:r>
              <a:rPr lang="en-US" sz="2600" dirty="0" smtClean="0">
                <a:latin typeface="Rockwell" pitchFamily="18" charset="0"/>
              </a:rPr>
              <a:t>“ After devolution, the quality of services did not decline, there have been significant improvements, according to data from a series of national public service and sector (health and education) surveys carried out by Independent Researchers as captured in the publication ‘</a:t>
            </a:r>
            <a:r>
              <a:rPr lang="en-US" sz="2600" b="1" dirty="0" smtClean="0">
                <a:latin typeface="Rockwell" pitchFamily="18" charset="0"/>
              </a:rPr>
              <a:t>Decentralization in Post conflict Sierra Leone: The Genie Is out of the Bottle, pg 10 (</a:t>
            </a:r>
            <a:r>
              <a:rPr lang="en-US" sz="2600" i="1" dirty="0" err="1" smtClean="0">
                <a:latin typeface="Rockwell" pitchFamily="18" charset="0"/>
              </a:rPr>
              <a:t>Srivastava</a:t>
            </a:r>
            <a:r>
              <a:rPr lang="en-US" sz="2600" i="1" dirty="0" smtClean="0">
                <a:latin typeface="Rockwell" pitchFamily="18" charset="0"/>
              </a:rPr>
              <a:t> and  </a:t>
            </a:r>
            <a:r>
              <a:rPr lang="en-US" sz="2600" i="1" dirty="0" err="1" smtClean="0">
                <a:latin typeface="Rockwell" pitchFamily="18" charset="0"/>
              </a:rPr>
              <a:t>Larizza</a:t>
            </a:r>
            <a:r>
              <a:rPr lang="en-US" sz="2600" i="1" dirty="0" smtClean="0">
                <a:latin typeface="Rockwell" pitchFamily="18" charset="0"/>
              </a:rPr>
              <a:t>, 2011).</a:t>
            </a:r>
          </a:p>
          <a:p>
            <a:pPr algn="just">
              <a:buNone/>
            </a:pPr>
            <a:endParaRPr lang="en-US" sz="2600" i="1" dirty="0" smtClean="0">
              <a:latin typeface="Rockwell" pitchFamily="18" charset="0"/>
            </a:endParaRPr>
          </a:p>
          <a:p>
            <a:pPr marL="0" indent="0" algn="just">
              <a:spcBef>
                <a:spcPts val="0"/>
              </a:spcBef>
              <a:buNone/>
            </a:pPr>
            <a:r>
              <a:rPr lang="en-US" sz="2600" b="1" i="1" dirty="0" smtClean="0">
                <a:latin typeface="Rockwell" pitchFamily="18" charset="0"/>
              </a:rPr>
              <a:t>Some evidence to show that Decentralization by Devolution has led to improved service delivery</a:t>
            </a:r>
            <a:endParaRPr lang="en-US" sz="2600" b="1" dirty="0">
              <a:latin typeface="Rockwell" pitchFamily="18" charset="0"/>
            </a:endParaRPr>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15</a:t>
            </a:fld>
            <a:endParaRPr lang="en-GB"/>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smtClean="0">
                <a:latin typeface="Rockwell" pitchFamily="18" charset="0"/>
              </a:rPr>
              <a:t>Health:</a:t>
            </a:r>
            <a:br>
              <a:rPr lang="en-US" sz="2600" b="1" dirty="0" smtClean="0">
                <a:latin typeface="Rockwell" pitchFamily="18" charset="0"/>
              </a:rPr>
            </a:br>
            <a:r>
              <a:rPr lang="en-US" sz="2600" b="1" dirty="0" smtClean="0">
                <a:latin typeface="Rockwell" pitchFamily="18" charset="0"/>
              </a:rPr>
              <a:t>Access to </a:t>
            </a:r>
            <a:r>
              <a:rPr lang="en-US" sz="2600" b="1" dirty="0" err="1" smtClean="0">
                <a:latin typeface="Rockwell" pitchFamily="18" charset="0"/>
              </a:rPr>
              <a:t>Gov’t</a:t>
            </a:r>
            <a:r>
              <a:rPr lang="en-US" sz="2600" b="1" dirty="0" smtClean="0">
                <a:latin typeface="Rockwell" pitchFamily="18" charset="0"/>
              </a:rPr>
              <a:t> Health Facilities</a:t>
            </a:r>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16</a:t>
            </a:fld>
            <a:endParaRPr lang="en-GB"/>
          </a:p>
        </p:txBody>
      </p:sp>
      <p:pic>
        <p:nvPicPr>
          <p:cNvPr id="1026" name="Picture 2"/>
          <p:cNvPicPr>
            <a:picLocks noGrp="1" noChangeAspect="1" noChangeArrowheads="1"/>
          </p:cNvPicPr>
          <p:nvPr>
            <p:ph idx="1"/>
          </p:nvPr>
        </p:nvPicPr>
        <p:blipFill>
          <a:blip r:embed="rId2" cstate="print"/>
          <a:srcRect/>
          <a:stretch>
            <a:fillRect/>
          </a:stretch>
        </p:blipFill>
        <p:spPr bwMode="auto">
          <a:xfrm>
            <a:off x="539552" y="2132856"/>
            <a:ext cx="7992549" cy="4285859"/>
          </a:xfrm>
          <a:prstGeom prst="rect">
            <a:avLst/>
          </a:prstGeom>
          <a:noFill/>
          <a:ln w="9525">
            <a:noFill/>
            <a:miter lim="800000"/>
            <a:headEnd/>
            <a:tailEnd/>
          </a:ln>
          <a:effectLst/>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Health: Satisfaction with Health </a:t>
            </a:r>
            <a:br>
              <a:rPr lang="en-US" sz="2800" dirty="0" smtClean="0"/>
            </a:br>
            <a:r>
              <a:rPr lang="en-US" sz="2800" dirty="0" smtClean="0"/>
              <a:t>Care in </a:t>
            </a:r>
            <a:r>
              <a:rPr lang="en-US" sz="2800" dirty="0" err="1" smtClean="0"/>
              <a:t>Govt</a:t>
            </a:r>
            <a:r>
              <a:rPr lang="en-US" sz="2800" dirty="0" smtClean="0"/>
              <a:t> facilities</a:t>
            </a:r>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17</a:t>
            </a:fld>
            <a:endParaRPr lang="en-GB"/>
          </a:p>
        </p:txBody>
      </p:sp>
      <p:pic>
        <p:nvPicPr>
          <p:cNvPr id="2050" name="Picture 2"/>
          <p:cNvPicPr>
            <a:picLocks noGrp="1" noChangeAspect="1" noChangeArrowheads="1"/>
          </p:cNvPicPr>
          <p:nvPr>
            <p:ph idx="1"/>
          </p:nvPr>
        </p:nvPicPr>
        <p:blipFill>
          <a:blip r:embed="rId2" cstate="print"/>
          <a:srcRect/>
          <a:stretch>
            <a:fillRect/>
          </a:stretch>
        </p:blipFill>
        <p:spPr bwMode="auto">
          <a:xfrm>
            <a:off x="536098" y="2494511"/>
            <a:ext cx="8071804" cy="2737341"/>
          </a:xfrm>
          <a:prstGeom prst="rect">
            <a:avLst/>
          </a:prstGeom>
          <a:noFill/>
          <a:ln w="9525">
            <a:noFill/>
            <a:miter lim="800000"/>
            <a:headEnd/>
            <a:tailEnd/>
          </a:ln>
          <a:effectLst/>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Health: Usual Health Care Provider </a:t>
            </a:r>
            <a:br>
              <a:rPr lang="en-US" sz="2800" dirty="0" smtClean="0"/>
            </a:br>
            <a:r>
              <a:rPr lang="en-US" sz="2800" dirty="0" smtClean="0"/>
              <a:t>by year</a:t>
            </a:r>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18</a:t>
            </a:fld>
            <a:endParaRPr lang="en-GB"/>
          </a:p>
        </p:txBody>
      </p:sp>
      <p:pic>
        <p:nvPicPr>
          <p:cNvPr id="3075" name="Picture 3"/>
          <p:cNvPicPr>
            <a:picLocks noGrp="1" noChangeAspect="1" noChangeArrowheads="1"/>
          </p:cNvPicPr>
          <p:nvPr>
            <p:ph idx="1"/>
          </p:nvPr>
        </p:nvPicPr>
        <p:blipFill>
          <a:blip r:embed="rId2" cstate="print"/>
          <a:srcRect/>
          <a:stretch>
            <a:fillRect/>
          </a:stretch>
        </p:blipFill>
        <p:spPr bwMode="auto">
          <a:xfrm>
            <a:off x="688511" y="1842182"/>
            <a:ext cx="7766977" cy="4041998"/>
          </a:xfrm>
          <a:prstGeom prst="rect">
            <a:avLst/>
          </a:prstGeom>
          <a:noFill/>
          <a:ln w="9525">
            <a:noFill/>
            <a:miter lim="800000"/>
            <a:headEnd/>
            <a:tailEnd/>
          </a:ln>
          <a:effectLst/>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Education</a:t>
            </a:r>
            <a:br>
              <a:rPr lang="en-US" sz="2800" dirty="0" smtClean="0"/>
            </a:br>
            <a:r>
              <a:rPr lang="en-US" sz="2800" dirty="0" smtClean="0"/>
              <a:t>Access to Primary Schools</a:t>
            </a:r>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19</a:t>
            </a:fld>
            <a:endParaRPr lang="en-GB"/>
          </a:p>
        </p:txBody>
      </p:sp>
      <p:pic>
        <p:nvPicPr>
          <p:cNvPr id="4098" name="Picture 2"/>
          <p:cNvPicPr>
            <a:picLocks noGrp="1" noChangeAspect="1" noChangeArrowheads="1"/>
          </p:cNvPicPr>
          <p:nvPr>
            <p:ph idx="1"/>
          </p:nvPr>
        </p:nvPicPr>
        <p:blipFill>
          <a:blip r:embed="rId2" cstate="print"/>
          <a:srcRect/>
          <a:stretch>
            <a:fillRect/>
          </a:stretch>
        </p:blipFill>
        <p:spPr bwMode="auto">
          <a:xfrm>
            <a:off x="459891" y="2150057"/>
            <a:ext cx="8224217" cy="3426249"/>
          </a:xfrm>
          <a:prstGeom prst="rect">
            <a:avLst/>
          </a:prstGeom>
          <a:noFill/>
          <a:ln w="9525">
            <a:noFill/>
            <a:miter lim="800000"/>
            <a:headEnd/>
            <a:tailEnd/>
          </a:ln>
          <a:effec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sz="2800" b="1" dirty="0" smtClean="0">
                <a:latin typeface="Rockwell" pitchFamily="18" charset="0"/>
              </a:rPr>
              <a:t>Presentation Outline</a:t>
            </a:r>
          </a:p>
        </p:txBody>
      </p:sp>
      <p:sp>
        <p:nvSpPr>
          <p:cNvPr id="3" name="Content Placeholder 2"/>
          <p:cNvSpPr>
            <a:spLocks noGrp="1"/>
          </p:cNvSpPr>
          <p:nvPr>
            <p:ph idx="1"/>
          </p:nvPr>
        </p:nvSpPr>
        <p:spPr>
          <a:xfrm>
            <a:off x="251520" y="1412776"/>
            <a:ext cx="8640960" cy="4968552"/>
          </a:xfrm>
        </p:spPr>
        <p:txBody>
          <a:bodyPr rtlCol="0">
            <a:noAutofit/>
          </a:bodyPr>
          <a:lstStyle/>
          <a:p>
            <a:pPr marL="514350" indent="-514350" fontAlgn="auto">
              <a:spcBef>
                <a:spcPts val="0"/>
              </a:spcBef>
              <a:spcAft>
                <a:spcPts val="0"/>
              </a:spcAft>
              <a:buFont typeface="+mj-lt"/>
              <a:buAutoNum type="arabicPeriod"/>
              <a:defRPr/>
            </a:pPr>
            <a:r>
              <a:rPr lang="en-GB" sz="2800" dirty="0" smtClean="0">
                <a:latin typeface="Rockwell" pitchFamily="18" charset="0"/>
                <a:ea typeface="+mj-ea"/>
                <a:cs typeface="+mj-cs"/>
              </a:rPr>
              <a:t>Background to Sierra Leone’s Decentralization</a:t>
            </a:r>
          </a:p>
          <a:p>
            <a:pPr marL="514350" indent="-514350" fontAlgn="auto">
              <a:spcBef>
                <a:spcPts val="0"/>
              </a:spcBef>
              <a:spcAft>
                <a:spcPts val="0"/>
              </a:spcAft>
              <a:buFont typeface="+mj-lt"/>
              <a:buAutoNum type="arabicPeriod"/>
              <a:defRPr/>
            </a:pPr>
            <a:r>
              <a:rPr lang="en-GB" sz="2800" dirty="0" smtClean="0">
                <a:latin typeface="Rockwell" pitchFamily="18" charset="0"/>
                <a:ea typeface="+mj-ea"/>
                <a:cs typeface="+mj-cs"/>
              </a:rPr>
              <a:t>Devolution within the framework of SL Decentralization</a:t>
            </a:r>
          </a:p>
          <a:p>
            <a:pPr marL="514350" indent="-514350" fontAlgn="auto">
              <a:spcBef>
                <a:spcPts val="0"/>
              </a:spcBef>
              <a:spcAft>
                <a:spcPts val="0"/>
              </a:spcAft>
              <a:buFont typeface="+mj-lt"/>
              <a:buAutoNum type="arabicPeriod"/>
              <a:defRPr/>
            </a:pPr>
            <a:r>
              <a:rPr lang="en-GB" sz="2800" dirty="0" smtClean="0">
                <a:latin typeface="Rockwell" pitchFamily="18" charset="0"/>
                <a:ea typeface="+mj-ea"/>
                <a:cs typeface="+mj-cs"/>
              </a:rPr>
              <a:t>Strategies for implementing SL’s  Devolution</a:t>
            </a:r>
          </a:p>
          <a:p>
            <a:pPr marL="514350" indent="-514350" fontAlgn="auto">
              <a:spcBef>
                <a:spcPts val="0"/>
              </a:spcBef>
              <a:spcAft>
                <a:spcPts val="0"/>
              </a:spcAft>
              <a:buFont typeface="+mj-lt"/>
              <a:buAutoNum type="arabicPeriod"/>
              <a:defRPr/>
            </a:pPr>
            <a:r>
              <a:rPr lang="en-GB" sz="2800" dirty="0" smtClean="0">
                <a:latin typeface="Rockwell" pitchFamily="18" charset="0"/>
                <a:ea typeface="+mj-ea"/>
                <a:cs typeface="+mj-cs"/>
              </a:rPr>
              <a:t>Status of  </a:t>
            </a:r>
            <a:r>
              <a:rPr lang="en-GB" sz="2800" dirty="0" smtClean="0">
                <a:latin typeface="Rockwell" pitchFamily="18" charset="0"/>
              </a:rPr>
              <a:t>SL’s </a:t>
            </a:r>
            <a:r>
              <a:rPr lang="en-GB" sz="2800" dirty="0" smtClean="0">
                <a:latin typeface="Rockwell" pitchFamily="18" charset="0"/>
                <a:ea typeface="+mj-ea"/>
                <a:cs typeface="+mj-cs"/>
              </a:rPr>
              <a:t>Devolution Process</a:t>
            </a:r>
          </a:p>
          <a:p>
            <a:pPr marL="514350" indent="-514350" fontAlgn="auto">
              <a:spcBef>
                <a:spcPts val="0"/>
              </a:spcBef>
              <a:spcAft>
                <a:spcPts val="0"/>
              </a:spcAft>
              <a:buFont typeface="+mj-lt"/>
              <a:buAutoNum type="arabicPeriod"/>
              <a:defRPr/>
            </a:pPr>
            <a:r>
              <a:rPr lang="en-GB" sz="2800" dirty="0" smtClean="0">
                <a:latin typeface="Rockwell" pitchFamily="18" charset="0"/>
              </a:rPr>
              <a:t>Linking SL’s Devolution to the progress in Local Services Delivery</a:t>
            </a:r>
          </a:p>
          <a:p>
            <a:pPr marL="514350" indent="-514350" fontAlgn="auto">
              <a:spcBef>
                <a:spcPts val="0"/>
              </a:spcBef>
              <a:spcAft>
                <a:spcPts val="0"/>
              </a:spcAft>
              <a:buFont typeface="+mj-lt"/>
              <a:buAutoNum type="arabicPeriod"/>
              <a:defRPr/>
            </a:pPr>
            <a:r>
              <a:rPr lang="en-GB" sz="2800" dirty="0" smtClean="0">
                <a:latin typeface="Rockwell" pitchFamily="18" charset="0"/>
                <a:ea typeface="+mj-ea"/>
                <a:cs typeface="+mj-cs"/>
              </a:rPr>
              <a:t>Challenges faced in implementing </a:t>
            </a:r>
            <a:r>
              <a:rPr lang="en-GB" sz="2800" dirty="0" smtClean="0">
                <a:latin typeface="Rockwell" pitchFamily="18" charset="0"/>
              </a:rPr>
              <a:t>SL’s Devolution</a:t>
            </a:r>
            <a:endParaRPr lang="en-GB" sz="2800" dirty="0" smtClean="0">
              <a:latin typeface="Rockwell" pitchFamily="18" charset="0"/>
              <a:ea typeface="+mj-ea"/>
              <a:cs typeface="+mj-cs"/>
            </a:endParaRPr>
          </a:p>
          <a:p>
            <a:pPr marL="514350" indent="-514350" fontAlgn="auto">
              <a:spcBef>
                <a:spcPts val="0"/>
              </a:spcBef>
              <a:spcAft>
                <a:spcPts val="0"/>
              </a:spcAft>
              <a:buFont typeface="+mj-lt"/>
              <a:buAutoNum type="arabicPeriod"/>
              <a:defRPr/>
            </a:pPr>
            <a:r>
              <a:rPr lang="en-GB" sz="2800" dirty="0" smtClean="0">
                <a:latin typeface="Rockwell" pitchFamily="18" charset="0"/>
                <a:ea typeface="+mj-ea"/>
                <a:cs typeface="+mj-cs"/>
              </a:rPr>
              <a:t>The Way Forward for the advancement of  SL’s Devolution</a:t>
            </a:r>
          </a:p>
          <a:p>
            <a:pPr marL="514350" indent="-514350" fontAlgn="auto">
              <a:spcBef>
                <a:spcPts val="0"/>
              </a:spcBef>
              <a:spcAft>
                <a:spcPts val="0"/>
              </a:spcAft>
              <a:buFont typeface="+mj-lt"/>
              <a:buAutoNum type="arabicPeriod"/>
              <a:defRPr/>
            </a:pPr>
            <a:endParaRPr lang="en-GB" sz="2800" dirty="0">
              <a:latin typeface="Rockwell" pitchFamily="18" charset="0"/>
              <a:ea typeface="+mj-ea"/>
              <a:cs typeface="+mj-cs"/>
            </a:endParaRPr>
          </a:p>
        </p:txBody>
      </p:sp>
      <p:sp>
        <p:nvSpPr>
          <p:cNvPr id="4" name="Date Placeholder 3"/>
          <p:cNvSpPr>
            <a:spLocks noGrp="1"/>
          </p:cNvSpPr>
          <p:nvPr>
            <p:ph type="dt" sz="quarter" idx="10"/>
          </p:nvPr>
        </p:nvSpPr>
        <p:spPr/>
        <p:txBody>
          <a:bodyPr/>
          <a:lstStyle/>
          <a:p>
            <a:pPr>
              <a:defRPr/>
            </a:pPr>
            <a:fld id="{BF1F82C6-C8A8-42DB-8432-CE8876DFC4A6}" type="datetime5">
              <a:rPr lang="en-GB"/>
              <a:pPr>
                <a:defRPr/>
              </a:pPr>
              <a:t>9-May-14</a:t>
            </a:fld>
            <a:endParaRPr lang="en-GB"/>
          </a:p>
        </p:txBody>
      </p:sp>
      <p:sp>
        <p:nvSpPr>
          <p:cNvPr id="5" name="Slide Number Placeholder 4"/>
          <p:cNvSpPr>
            <a:spLocks noGrp="1"/>
          </p:cNvSpPr>
          <p:nvPr>
            <p:ph type="sldNum" sz="quarter" idx="12"/>
          </p:nvPr>
        </p:nvSpPr>
        <p:spPr/>
        <p:txBody>
          <a:bodyPr/>
          <a:lstStyle/>
          <a:p>
            <a:pPr>
              <a:defRPr/>
            </a:pPr>
            <a:fld id="{2811C7BC-E3F0-4A5B-B41C-D78E327A4500}" type="slidenum">
              <a:rPr lang="en-GB"/>
              <a:pPr>
                <a:defRPr/>
              </a:pPr>
              <a:t>2</a:t>
            </a:fld>
            <a:endParaRPr lang="en-GB"/>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lstStyle/>
          <a:p>
            <a:r>
              <a:rPr lang="en-US" sz="2800" dirty="0" smtClean="0"/>
              <a:t/>
            </a:r>
            <a:br>
              <a:rPr lang="en-US" sz="2800" dirty="0" smtClean="0"/>
            </a:br>
            <a:r>
              <a:rPr lang="en-US" sz="2800" dirty="0" smtClean="0"/>
              <a:t/>
            </a:r>
            <a:br>
              <a:rPr lang="en-US" sz="2800" dirty="0" smtClean="0"/>
            </a:br>
            <a:r>
              <a:rPr lang="en-US" sz="2800" dirty="0" smtClean="0"/>
              <a:t>Education</a:t>
            </a:r>
            <a:br>
              <a:rPr lang="en-US" sz="2800" dirty="0" smtClean="0"/>
            </a:br>
            <a:r>
              <a:rPr lang="en-US" sz="2800" dirty="0" smtClean="0"/>
              <a:t>Satisfaction with various aspects </a:t>
            </a:r>
            <a:br>
              <a:rPr lang="en-US" sz="2800" dirty="0" smtClean="0"/>
            </a:br>
            <a:r>
              <a:rPr lang="en-US" sz="2800" dirty="0" smtClean="0"/>
              <a:t>of Primary Education</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20</a:t>
            </a:fld>
            <a:endParaRPr lang="en-GB"/>
          </a:p>
        </p:txBody>
      </p:sp>
      <p:pic>
        <p:nvPicPr>
          <p:cNvPr id="5124" name="Picture 4"/>
          <p:cNvPicPr>
            <a:picLocks noGrp="1" noChangeAspect="1" noChangeArrowheads="1"/>
          </p:cNvPicPr>
          <p:nvPr>
            <p:ph idx="1"/>
          </p:nvPr>
        </p:nvPicPr>
        <p:blipFill>
          <a:blip r:embed="rId2" cstate="print"/>
          <a:srcRect/>
          <a:stretch>
            <a:fillRect/>
          </a:stretch>
        </p:blipFill>
        <p:spPr bwMode="auto">
          <a:xfrm>
            <a:off x="457200" y="2467623"/>
            <a:ext cx="8229600" cy="2791116"/>
          </a:xfrm>
          <a:prstGeom prst="rect">
            <a:avLst/>
          </a:prstGeom>
          <a:noFill/>
          <a:ln w="9525">
            <a:noFill/>
            <a:miter lim="800000"/>
            <a:headEnd/>
            <a:tailEnd/>
          </a:ln>
          <a:effectLst/>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
            </a:r>
            <a:br>
              <a:rPr lang="en-US" sz="2800" dirty="0" smtClean="0"/>
            </a:br>
            <a:r>
              <a:rPr lang="en-US" sz="2800" dirty="0" smtClean="0"/>
              <a:t/>
            </a:r>
            <a:br>
              <a:rPr lang="en-US" sz="2800" dirty="0" smtClean="0"/>
            </a:br>
            <a:r>
              <a:rPr lang="en-US" sz="2800" dirty="0" smtClean="0"/>
              <a:t>Education: Satisfaction with </a:t>
            </a:r>
            <a:br>
              <a:rPr lang="en-US" sz="2800" dirty="0" smtClean="0"/>
            </a:br>
            <a:r>
              <a:rPr lang="en-US" sz="2800" dirty="0" smtClean="0"/>
              <a:t>various types of schools</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21</a:t>
            </a:fld>
            <a:endParaRPr lang="en-GB"/>
          </a:p>
        </p:txBody>
      </p:sp>
      <p:pic>
        <p:nvPicPr>
          <p:cNvPr id="6146" name="Picture 2"/>
          <p:cNvPicPr>
            <a:picLocks noGrp="1" noChangeAspect="1" noChangeArrowheads="1"/>
          </p:cNvPicPr>
          <p:nvPr>
            <p:ph idx="1"/>
          </p:nvPr>
        </p:nvPicPr>
        <p:blipFill>
          <a:blip r:embed="rId2" cstate="print"/>
          <a:srcRect/>
          <a:stretch>
            <a:fillRect/>
          </a:stretch>
        </p:blipFill>
        <p:spPr bwMode="auto">
          <a:xfrm>
            <a:off x="575725" y="2881640"/>
            <a:ext cx="7992549" cy="1963082"/>
          </a:xfrm>
          <a:prstGeom prst="rect">
            <a:avLst/>
          </a:prstGeom>
          <a:noFill/>
          <a:ln w="9525">
            <a:noFill/>
            <a:miter lim="800000"/>
            <a:headEnd/>
            <a:tailEnd/>
          </a:ln>
          <a:effectLst/>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81% of respondents believed that the quality of education was much better, than in previous years(INPS ,2011)</a:t>
            </a:r>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22</a:t>
            </a:fld>
            <a:endParaRPr lang="en-GB"/>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txBody>
          <a:bodyPr/>
          <a:lstStyle/>
          <a:p>
            <a:r>
              <a:rPr lang="en-US" sz="2800" dirty="0" smtClean="0"/>
              <a:t/>
            </a:r>
            <a:br>
              <a:rPr lang="en-US" sz="2800" dirty="0" smtClean="0"/>
            </a:br>
            <a:r>
              <a:rPr lang="en-US" sz="2800" dirty="0" smtClean="0"/>
              <a:t/>
            </a:r>
            <a:br>
              <a:rPr lang="en-US" sz="2800" dirty="0" smtClean="0"/>
            </a:br>
            <a:r>
              <a:rPr lang="en-US" sz="2800" dirty="0" smtClean="0"/>
              <a:t>Accessibility:</a:t>
            </a:r>
            <a:r>
              <a:rPr lang="en-US" dirty="0" smtClean="0"/>
              <a:t/>
            </a:r>
            <a:br>
              <a:rPr lang="en-US" dirty="0" smtClean="0"/>
            </a:br>
            <a:r>
              <a:rPr lang="en-US" dirty="0" smtClean="0"/>
              <a:t>	</a:t>
            </a:r>
            <a:r>
              <a:rPr lang="en-US" sz="2800" dirty="0" smtClean="0"/>
              <a:t>a. Access to a </a:t>
            </a:r>
            <a:r>
              <a:rPr lang="en-US" sz="2800" dirty="0" err="1" smtClean="0"/>
              <a:t>Motorable</a:t>
            </a:r>
            <a:r>
              <a:rPr lang="en-US" sz="2800" dirty="0" smtClean="0"/>
              <a:t>  Road: </a:t>
            </a:r>
            <a:br>
              <a:rPr lang="en-US" sz="2800" dirty="0" smtClean="0"/>
            </a:br>
            <a:r>
              <a:rPr lang="en-US" sz="2800" dirty="0" smtClean="0"/>
              <a:t>Distance to a </a:t>
            </a:r>
            <a:r>
              <a:rPr lang="en-US" sz="2800" dirty="0" err="1" smtClean="0"/>
              <a:t>motorable</a:t>
            </a:r>
            <a:r>
              <a:rPr lang="en-US" sz="2800" dirty="0" smtClean="0"/>
              <a:t> road without transport</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23</a:t>
            </a:fld>
            <a:endParaRPr lang="en-GB"/>
          </a:p>
        </p:txBody>
      </p:sp>
      <p:pic>
        <p:nvPicPr>
          <p:cNvPr id="7170" name="Picture 2"/>
          <p:cNvPicPr>
            <a:picLocks noGrp="1" noChangeAspect="1" noChangeArrowheads="1"/>
          </p:cNvPicPr>
          <p:nvPr>
            <p:ph idx="1"/>
          </p:nvPr>
        </p:nvPicPr>
        <p:blipFill>
          <a:blip r:embed="rId2" cstate="print"/>
          <a:srcRect/>
          <a:stretch>
            <a:fillRect/>
          </a:stretch>
        </p:blipFill>
        <p:spPr bwMode="auto">
          <a:xfrm>
            <a:off x="496471" y="2189684"/>
            <a:ext cx="8151058" cy="3346994"/>
          </a:xfrm>
          <a:prstGeom prst="rect">
            <a:avLst/>
          </a:prstGeom>
          <a:noFill/>
          <a:ln w="9525">
            <a:noFill/>
            <a:miter lim="800000"/>
            <a:headEnd/>
            <a:tailEnd/>
          </a:ln>
          <a:effectLst/>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Accessibility-Roads by year</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24</a:t>
            </a:fld>
            <a:endParaRPr lang="en-GB"/>
          </a:p>
        </p:txBody>
      </p:sp>
      <p:pic>
        <p:nvPicPr>
          <p:cNvPr id="8194" name="Picture 2"/>
          <p:cNvPicPr>
            <a:picLocks noGrp="1" noChangeAspect="1" noChangeArrowheads="1"/>
          </p:cNvPicPr>
          <p:nvPr>
            <p:ph idx="1"/>
          </p:nvPr>
        </p:nvPicPr>
        <p:blipFill>
          <a:blip r:embed="rId2" cstate="print"/>
          <a:srcRect/>
          <a:stretch>
            <a:fillRect/>
          </a:stretch>
        </p:blipFill>
        <p:spPr bwMode="auto">
          <a:xfrm>
            <a:off x="395536" y="1412776"/>
            <a:ext cx="8071804" cy="3346994"/>
          </a:xfrm>
          <a:prstGeom prst="rect">
            <a:avLst/>
          </a:prstGeom>
          <a:noFill/>
          <a:ln w="9525">
            <a:noFill/>
            <a:miter lim="800000"/>
            <a:headEnd/>
            <a:tailEnd/>
          </a:ln>
          <a:effectLst/>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Rockwell" pitchFamily="18" charset="0"/>
              </a:rPr>
              <a:t>Roads and Communication</a:t>
            </a:r>
            <a:endParaRPr lang="en-US" sz="2800" b="1" dirty="0">
              <a:latin typeface="Rockwell" pitchFamily="18" charset="0"/>
            </a:endParaRPr>
          </a:p>
        </p:txBody>
      </p:sp>
      <p:sp>
        <p:nvSpPr>
          <p:cNvPr id="3" name="Content Placeholder 2"/>
          <p:cNvSpPr>
            <a:spLocks noGrp="1"/>
          </p:cNvSpPr>
          <p:nvPr>
            <p:ph idx="1"/>
          </p:nvPr>
        </p:nvSpPr>
        <p:spPr>
          <a:xfrm>
            <a:off x="251520" y="1600200"/>
            <a:ext cx="8640960" cy="4525963"/>
          </a:xfrm>
        </p:spPr>
        <p:txBody>
          <a:bodyPr/>
          <a:lstStyle/>
          <a:p>
            <a:pPr algn="just">
              <a:spcBef>
                <a:spcPts val="0"/>
              </a:spcBef>
              <a:buNone/>
            </a:pPr>
            <a:r>
              <a:rPr lang="en-US" sz="2600" b="1" dirty="0" smtClean="0">
                <a:latin typeface="Rockwell" pitchFamily="18" charset="0"/>
              </a:rPr>
              <a:t>Roads: </a:t>
            </a:r>
          </a:p>
          <a:p>
            <a:pPr algn="just">
              <a:spcBef>
                <a:spcPts val="0"/>
              </a:spcBef>
            </a:pPr>
            <a:r>
              <a:rPr lang="en-US" sz="2600" dirty="0" smtClean="0">
                <a:latin typeface="Rockwell" pitchFamily="18" charset="0"/>
              </a:rPr>
              <a:t>It is worth noting that up to 2008 , none of the central budget for roads had been decentralized</a:t>
            </a:r>
          </a:p>
          <a:p>
            <a:pPr algn="just">
              <a:spcBef>
                <a:spcPts val="0"/>
              </a:spcBef>
            </a:pPr>
            <a:r>
              <a:rPr lang="en-US" sz="2600" dirty="0" smtClean="0">
                <a:latin typeface="Rockwell" pitchFamily="18" charset="0"/>
              </a:rPr>
              <a:t>Councils spent a lot of their resources on improving local roads and access to trunk roads</a:t>
            </a:r>
          </a:p>
          <a:p>
            <a:pPr algn="just">
              <a:spcBef>
                <a:spcPts val="0"/>
              </a:spcBef>
            </a:pPr>
            <a:r>
              <a:rPr lang="en-US" sz="2600" dirty="0" smtClean="0">
                <a:latin typeface="Rockwell" pitchFamily="18" charset="0"/>
              </a:rPr>
              <a:t>Central budget focused on improving trunk roads</a:t>
            </a:r>
          </a:p>
          <a:p>
            <a:pPr algn="just">
              <a:spcBef>
                <a:spcPts val="0"/>
              </a:spcBef>
              <a:buNone/>
            </a:pPr>
            <a:r>
              <a:rPr lang="en-US" sz="2600" b="1" dirty="0" smtClean="0">
                <a:latin typeface="Rockwell" pitchFamily="18" charset="0"/>
              </a:rPr>
              <a:t>Communication(2011)</a:t>
            </a:r>
          </a:p>
          <a:p>
            <a:pPr marL="344488" lvl="1" indent="-344488" algn="just">
              <a:spcBef>
                <a:spcPts val="0"/>
              </a:spcBef>
              <a:buFont typeface="Arial" pitchFamily="34" charset="0"/>
              <a:buChar char="•"/>
            </a:pPr>
            <a:r>
              <a:rPr lang="en-US" sz="2600" dirty="0" smtClean="0">
                <a:latin typeface="Rockwell" pitchFamily="18" charset="0"/>
              </a:rPr>
              <a:t>84% of HH in a rural comm. with cell phone coverage</a:t>
            </a:r>
          </a:p>
          <a:p>
            <a:pPr marL="344488" lvl="1" indent="-344488" algn="just">
              <a:spcBef>
                <a:spcPts val="0"/>
              </a:spcBef>
              <a:buFont typeface="Arial" pitchFamily="34" charset="0"/>
              <a:buChar char="•"/>
            </a:pPr>
            <a:r>
              <a:rPr lang="en-US" sz="2600" dirty="0" smtClean="0">
                <a:latin typeface="Rockwell" pitchFamily="18" charset="0"/>
              </a:rPr>
              <a:t>Communities in urban areas report 100% coverage</a:t>
            </a:r>
          </a:p>
          <a:p>
            <a:pPr marL="344488" lvl="1" indent="-344488" algn="just">
              <a:spcBef>
                <a:spcPts val="0"/>
              </a:spcBef>
              <a:buFont typeface="Arial" pitchFamily="34" charset="0"/>
              <a:buChar char="•"/>
            </a:pPr>
            <a:r>
              <a:rPr lang="en-US" sz="2600" dirty="0" smtClean="0">
                <a:latin typeface="Rockwell" pitchFamily="18" charset="0"/>
              </a:rPr>
              <a:t>Cell phone coverage in rural areas increased from 66% in 2007 to 84% in 2011</a:t>
            </a:r>
          </a:p>
          <a:p>
            <a:pPr algn="just">
              <a:spcBef>
                <a:spcPts val="0"/>
              </a:spcBef>
            </a:pPr>
            <a:endParaRPr lang="en-US" sz="2600" dirty="0" smtClean="0">
              <a:latin typeface="Rockwell" pitchFamily="18" charset="0"/>
            </a:endParaRPr>
          </a:p>
          <a:p>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25</a:t>
            </a:fld>
            <a:endParaRPr lang="en-GB"/>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Rockwell" pitchFamily="18" charset="0"/>
              </a:rPr>
              <a:t>Water</a:t>
            </a:r>
            <a:endParaRPr lang="en-US" sz="2800" b="1" dirty="0">
              <a:latin typeface="Rockwell" pitchFamily="18" charset="0"/>
            </a:endParaRPr>
          </a:p>
        </p:txBody>
      </p:sp>
      <p:sp>
        <p:nvSpPr>
          <p:cNvPr id="3" name="Content Placeholder 2"/>
          <p:cNvSpPr>
            <a:spLocks noGrp="1"/>
          </p:cNvSpPr>
          <p:nvPr>
            <p:ph idx="1"/>
          </p:nvPr>
        </p:nvSpPr>
        <p:spPr>
          <a:xfrm>
            <a:off x="457200" y="1412776"/>
            <a:ext cx="8229600" cy="4968552"/>
          </a:xfrm>
        </p:spPr>
        <p:txBody>
          <a:bodyPr/>
          <a:lstStyle/>
          <a:p>
            <a:pPr>
              <a:buNone/>
            </a:pPr>
            <a:r>
              <a:rPr lang="en-US" b="1" dirty="0" smtClean="0"/>
              <a:t>Water:</a:t>
            </a:r>
          </a:p>
          <a:p>
            <a:pPr marL="342900" lvl="1" indent="-342900" algn="just">
              <a:spcBef>
                <a:spcPts val="0"/>
              </a:spcBef>
              <a:buFont typeface="Arial" charset="0"/>
              <a:buChar char="•"/>
            </a:pPr>
            <a:r>
              <a:rPr lang="en-US" sz="2600" dirty="0" smtClean="0">
                <a:latin typeface="Rockwell" pitchFamily="18" charset="0"/>
              </a:rPr>
              <a:t>Only 8% of HH reported frequent disruptions to the source of their drinking water throughout the year in 2011</a:t>
            </a:r>
          </a:p>
          <a:p>
            <a:pPr marL="342900" lvl="1" indent="-342900" algn="just">
              <a:spcBef>
                <a:spcPts val="0"/>
              </a:spcBef>
              <a:buFont typeface="Arial" charset="0"/>
              <a:buChar char="•"/>
            </a:pPr>
            <a:r>
              <a:rPr lang="en-US" sz="2600" dirty="0" smtClean="0">
                <a:latin typeface="Rockwell" pitchFamily="18" charset="0"/>
              </a:rPr>
              <a:t> The majority of HH(55%) reported getting water from a protected source, up from 48% in 2008</a:t>
            </a:r>
          </a:p>
          <a:p>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26</a:t>
            </a:fld>
            <a:endParaRPr lang="en-GB"/>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smtClean="0">
                <a:latin typeface="Rockwell" pitchFamily="18" charset="0"/>
              </a:rPr>
              <a:t>Water</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27</a:t>
            </a:fld>
            <a:endParaRPr lang="en-GB"/>
          </a:p>
        </p:txBody>
      </p:sp>
      <p:pic>
        <p:nvPicPr>
          <p:cNvPr id="9218" name="Picture 2"/>
          <p:cNvPicPr>
            <a:picLocks noGrp="1" noChangeAspect="1" noChangeArrowheads="1"/>
          </p:cNvPicPr>
          <p:nvPr>
            <p:ph idx="1"/>
          </p:nvPr>
        </p:nvPicPr>
        <p:blipFill>
          <a:blip r:embed="rId2" cstate="print"/>
          <a:srcRect/>
          <a:stretch>
            <a:fillRect/>
          </a:stretch>
        </p:blipFill>
        <p:spPr bwMode="auto">
          <a:xfrm>
            <a:off x="688511" y="1890954"/>
            <a:ext cx="7766977" cy="3944454"/>
          </a:xfrm>
          <a:prstGeom prst="rect">
            <a:avLst/>
          </a:prstGeom>
          <a:noFill/>
          <a:ln w="9525">
            <a:noFill/>
            <a:miter lim="800000"/>
            <a:headEnd/>
            <a:tailEnd/>
          </a:ln>
          <a:effectLst/>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smtClean="0">
                <a:latin typeface="Rockwell" pitchFamily="18" charset="0"/>
              </a:rPr>
              <a:t>Quotes:</a:t>
            </a:r>
            <a:endParaRPr lang="en-US" sz="2600" b="1" dirty="0">
              <a:latin typeface="Rockwell" pitchFamily="18" charset="0"/>
            </a:endParaRPr>
          </a:p>
        </p:txBody>
      </p:sp>
      <p:sp>
        <p:nvSpPr>
          <p:cNvPr id="3" name="Content Placeholder 2"/>
          <p:cNvSpPr>
            <a:spLocks noGrp="1"/>
          </p:cNvSpPr>
          <p:nvPr>
            <p:ph idx="1"/>
          </p:nvPr>
        </p:nvSpPr>
        <p:spPr>
          <a:xfrm>
            <a:off x="251520" y="1412776"/>
            <a:ext cx="8640960" cy="4713387"/>
          </a:xfrm>
        </p:spPr>
        <p:txBody>
          <a:bodyPr/>
          <a:lstStyle/>
          <a:p>
            <a:pPr marL="0" indent="0" algn="just">
              <a:spcBef>
                <a:spcPts val="0"/>
              </a:spcBef>
              <a:buNone/>
            </a:pPr>
            <a:r>
              <a:rPr lang="en-US" sz="2600" dirty="0" smtClean="0">
                <a:latin typeface="Rockwell" pitchFamily="18" charset="0"/>
              </a:rPr>
              <a:t>“Ministry of Education staff in Bo shared this view: it was better for education funding to come through the councils rather than directly from the Ministry in Freetown. The local council knows what is happening on the ground ………….”</a:t>
            </a:r>
          </a:p>
          <a:p>
            <a:pPr marL="0" indent="0" algn="just">
              <a:spcBef>
                <a:spcPts val="0"/>
              </a:spcBef>
              <a:buNone/>
            </a:pPr>
            <a:endParaRPr lang="en-US" sz="2600" dirty="0" smtClean="0">
              <a:latin typeface="Rockwell" pitchFamily="18" charset="0"/>
            </a:endParaRPr>
          </a:p>
          <a:p>
            <a:pPr marL="0" indent="0" algn="just">
              <a:spcBef>
                <a:spcPts val="0"/>
              </a:spcBef>
            </a:pPr>
            <a:r>
              <a:rPr lang="en-US" sz="2600" dirty="0" smtClean="0">
                <a:latin typeface="Rockwell" pitchFamily="18" charset="0"/>
              </a:rPr>
              <a:t>“Bo District health staff also emphasized that having guaranteed funds enabled them to take pride in their work as health professionals……. and insisted that they would be happy to work in any district of Sierra Leone.”</a:t>
            </a:r>
          </a:p>
          <a:p>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28</a:t>
            </a:fld>
            <a:endParaRPr lang="en-GB"/>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smtClean="0">
                <a:latin typeface="Rockwell" pitchFamily="18" charset="0"/>
              </a:rPr>
              <a:t>Quotes:</a:t>
            </a:r>
            <a:endParaRPr lang="en-US" sz="2600" dirty="0"/>
          </a:p>
        </p:txBody>
      </p:sp>
      <p:sp>
        <p:nvSpPr>
          <p:cNvPr id="3" name="Content Placeholder 2"/>
          <p:cNvSpPr>
            <a:spLocks noGrp="1"/>
          </p:cNvSpPr>
          <p:nvPr>
            <p:ph idx="1"/>
          </p:nvPr>
        </p:nvSpPr>
        <p:spPr/>
        <p:txBody>
          <a:bodyPr/>
          <a:lstStyle/>
          <a:p>
            <a:pPr algn="just">
              <a:spcBef>
                <a:spcPts val="0"/>
              </a:spcBef>
              <a:buNone/>
            </a:pPr>
            <a:r>
              <a:rPr lang="en-US" sz="2800" dirty="0" smtClean="0">
                <a:latin typeface="Rockwell" pitchFamily="18" charset="0"/>
              </a:rPr>
              <a:t>“FGD participants in all districts were appreciative of recent improvements in local services brought about by decentralization”</a:t>
            </a:r>
          </a:p>
          <a:p>
            <a:pPr algn="just">
              <a:spcBef>
                <a:spcPts val="0"/>
              </a:spcBef>
              <a:buNone/>
            </a:pPr>
            <a:endParaRPr lang="en-US" sz="2800" dirty="0" smtClean="0">
              <a:latin typeface="Rockwell" pitchFamily="18" charset="0"/>
            </a:endParaRPr>
          </a:p>
          <a:p>
            <a:pPr algn="just">
              <a:spcBef>
                <a:spcPts val="0"/>
              </a:spcBef>
              <a:buNone/>
            </a:pPr>
            <a:r>
              <a:rPr lang="en-US" sz="2800" dirty="0" smtClean="0">
                <a:latin typeface="Rockwell" pitchFamily="18" charset="0"/>
              </a:rPr>
              <a:t>“In </a:t>
            </a:r>
            <a:r>
              <a:rPr lang="en-US" sz="2800" dirty="0" err="1" smtClean="0">
                <a:latin typeface="Rockwell" pitchFamily="18" charset="0"/>
              </a:rPr>
              <a:t>Kono</a:t>
            </a:r>
            <a:r>
              <a:rPr lang="en-US" sz="2800" dirty="0" smtClean="0">
                <a:latin typeface="Rockwell" pitchFamily="18" charset="0"/>
              </a:rPr>
              <a:t>, the city council was praised for building a new junior secondary school, and the local councils’ school scholarship scheme was also spoken of approvingly.”</a:t>
            </a:r>
          </a:p>
          <a:p>
            <a:pPr>
              <a:spcBef>
                <a:spcPts val="0"/>
              </a:spcBef>
            </a:pPr>
            <a:endParaRPr lang="en-US" sz="2800"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29</a:t>
            </a:fld>
            <a:endParaRPr lang="en-GB"/>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500188" y="274638"/>
            <a:ext cx="5500687" cy="1082675"/>
          </a:xfrm>
        </p:spPr>
        <p:txBody>
          <a:bodyPr/>
          <a:lstStyle/>
          <a:p>
            <a:pPr marL="742950" indent="-742950">
              <a:buFont typeface="Calibri" pitchFamily="34" charset="0"/>
              <a:buAutoNum type="arabicPeriod"/>
            </a:pPr>
            <a:r>
              <a:rPr lang="en-GB" sz="2800" b="1" dirty="0" smtClean="0">
                <a:latin typeface="Rockwell" pitchFamily="18" charset="0"/>
              </a:rPr>
              <a:t>Background</a:t>
            </a:r>
          </a:p>
        </p:txBody>
      </p:sp>
      <p:sp>
        <p:nvSpPr>
          <p:cNvPr id="3" name="Content Placeholder 2"/>
          <p:cNvSpPr>
            <a:spLocks noGrp="1"/>
          </p:cNvSpPr>
          <p:nvPr>
            <p:ph idx="1"/>
          </p:nvPr>
        </p:nvSpPr>
        <p:spPr>
          <a:xfrm>
            <a:off x="457200" y="1428750"/>
            <a:ext cx="8229600" cy="4697413"/>
          </a:xfrm>
        </p:spPr>
        <p:txBody>
          <a:bodyPr rtlCol="0">
            <a:normAutofit/>
          </a:bodyPr>
          <a:lstStyle/>
          <a:p>
            <a:pPr marL="0" indent="0" fontAlgn="auto">
              <a:spcAft>
                <a:spcPts val="0"/>
              </a:spcAft>
              <a:buFont typeface="Arial" pitchFamily="34" charset="0"/>
              <a:buNone/>
              <a:defRPr/>
            </a:pPr>
            <a:r>
              <a:rPr lang="en-US" sz="3000" b="1" u="sng" dirty="0" smtClean="0">
                <a:latin typeface="Rockwell" pitchFamily="18" charset="0"/>
              </a:rPr>
              <a:t>The Purpose</a:t>
            </a:r>
            <a:r>
              <a:rPr lang="en-US" sz="3000" dirty="0" smtClean="0">
                <a:latin typeface="Rockwell" pitchFamily="18" charset="0"/>
              </a:rPr>
              <a:t> of Sierra  Leone’s  Decentralization  Programme is to:</a:t>
            </a:r>
            <a:endParaRPr lang="en-GB" sz="3000" dirty="0" smtClean="0">
              <a:latin typeface="Rockwell" pitchFamily="18" charset="0"/>
            </a:endParaRPr>
          </a:p>
          <a:p>
            <a:pPr marL="344488" lvl="1" indent="-344488" algn="just" fontAlgn="auto">
              <a:spcAft>
                <a:spcPts val="0"/>
              </a:spcAft>
              <a:buFont typeface="Arial" pitchFamily="34" charset="0"/>
              <a:buChar char="•"/>
              <a:defRPr/>
            </a:pPr>
            <a:r>
              <a:rPr lang="en-US" sz="3000" dirty="0" smtClean="0">
                <a:latin typeface="Rockwell" pitchFamily="18" charset="0"/>
              </a:rPr>
              <a:t>promote transparency, accountability, inclusion and prudent public financial management; </a:t>
            </a:r>
            <a:endParaRPr lang="en-GB" sz="3000" dirty="0" smtClean="0">
              <a:latin typeface="Rockwell" pitchFamily="18" charset="0"/>
            </a:endParaRPr>
          </a:p>
          <a:p>
            <a:pPr marL="344488" lvl="1" indent="-344488" algn="just" fontAlgn="auto">
              <a:spcAft>
                <a:spcPts val="0"/>
              </a:spcAft>
              <a:buFont typeface="Arial" pitchFamily="34" charset="0"/>
              <a:buChar char="•"/>
              <a:defRPr/>
            </a:pPr>
            <a:r>
              <a:rPr lang="en-US" sz="3000" dirty="0" smtClean="0">
                <a:latin typeface="Rockwell" pitchFamily="18" charset="0"/>
              </a:rPr>
              <a:t>reduce conflict by opening up space for political participation (Governance and Development at the door steps of the Local People);</a:t>
            </a:r>
            <a:endParaRPr lang="en-GB" sz="3000" dirty="0" smtClean="0">
              <a:latin typeface="Rockwell" pitchFamily="18" charset="0"/>
            </a:endParaRPr>
          </a:p>
          <a:p>
            <a:pPr fontAlgn="auto">
              <a:spcAft>
                <a:spcPts val="0"/>
              </a:spcAft>
              <a:buFont typeface="Arial" pitchFamily="34" charset="0"/>
              <a:buChar char="•"/>
              <a:defRPr/>
            </a:pPr>
            <a:endParaRPr lang="en-GB" dirty="0"/>
          </a:p>
        </p:txBody>
      </p:sp>
      <p:sp>
        <p:nvSpPr>
          <p:cNvPr id="4" name="Date Placeholder 3"/>
          <p:cNvSpPr>
            <a:spLocks noGrp="1"/>
          </p:cNvSpPr>
          <p:nvPr>
            <p:ph type="dt" sz="quarter" idx="10"/>
          </p:nvPr>
        </p:nvSpPr>
        <p:spPr/>
        <p:txBody>
          <a:bodyPr/>
          <a:lstStyle/>
          <a:p>
            <a:pPr>
              <a:defRPr/>
            </a:pPr>
            <a:fld id="{77E01F0B-8E3A-4734-A65C-399382F69DA0}" type="datetime5">
              <a:rPr lang="en-GB"/>
              <a:pPr>
                <a:defRPr/>
              </a:pPr>
              <a:t>9-May-14</a:t>
            </a:fld>
            <a:endParaRPr lang="en-GB"/>
          </a:p>
        </p:txBody>
      </p:sp>
      <p:sp>
        <p:nvSpPr>
          <p:cNvPr id="5" name="Slide Number Placeholder 4"/>
          <p:cNvSpPr>
            <a:spLocks noGrp="1"/>
          </p:cNvSpPr>
          <p:nvPr>
            <p:ph type="sldNum" sz="quarter" idx="12"/>
          </p:nvPr>
        </p:nvSpPr>
        <p:spPr/>
        <p:txBody>
          <a:bodyPr/>
          <a:lstStyle/>
          <a:p>
            <a:pPr>
              <a:defRPr/>
            </a:pPr>
            <a:fld id="{B786C241-55F7-47A9-9F97-5396FA6812E7}" type="slidenum">
              <a:rPr lang="en-GB"/>
              <a:pPr>
                <a:defRPr/>
              </a:pPr>
              <a:t>3</a:t>
            </a:fld>
            <a:endParaRPr lang="en-GB"/>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600" b="1" dirty="0" smtClean="0">
                <a:latin typeface="Rockwell" pitchFamily="18" charset="0"/>
              </a:rPr>
              <a:t>6. Challenges </a:t>
            </a:r>
            <a:endParaRPr lang="en-US" sz="2600" dirty="0"/>
          </a:p>
        </p:txBody>
      </p:sp>
      <p:sp>
        <p:nvSpPr>
          <p:cNvPr id="3" name="Content Placeholder 2"/>
          <p:cNvSpPr>
            <a:spLocks noGrp="1"/>
          </p:cNvSpPr>
          <p:nvPr>
            <p:ph idx="1"/>
          </p:nvPr>
        </p:nvSpPr>
        <p:spPr>
          <a:xfrm>
            <a:off x="179512" y="1412776"/>
            <a:ext cx="8784976" cy="4896544"/>
          </a:xfrm>
        </p:spPr>
        <p:txBody>
          <a:bodyPr/>
          <a:lstStyle/>
          <a:p>
            <a:pPr marL="514350" indent="-514350" algn="just" fontAlgn="auto">
              <a:spcBef>
                <a:spcPts val="0"/>
              </a:spcBef>
              <a:spcAft>
                <a:spcPts val="0"/>
              </a:spcAft>
              <a:buFont typeface="+mj-lt"/>
              <a:buAutoNum type="alphaLcParenR"/>
              <a:defRPr/>
            </a:pPr>
            <a:r>
              <a:rPr lang="en-US" sz="2600" dirty="0" smtClean="0">
                <a:latin typeface="Rockwell" pitchFamily="18" charset="0"/>
              </a:rPr>
              <a:t>Completing the devolution process as planned</a:t>
            </a:r>
          </a:p>
          <a:p>
            <a:pPr marL="514350" indent="-514350" algn="just" fontAlgn="auto">
              <a:spcBef>
                <a:spcPts val="0"/>
              </a:spcBef>
              <a:spcAft>
                <a:spcPts val="0"/>
              </a:spcAft>
              <a:buFont typeface="+mj-lt"/>
              <a:buAutoNum type="alphaLcParenR"/>
              <a:defRPr/>
            </a:pPr>
            <a:r>
              <a:rPr lang="en-US" sz="2600" dirty="0" smtClean="0">
                <a:latin typeface="Rockwell" pitchFamily="18" charset="0"/>
              </a:rPr>
              <a:t>Implementing an over ambitious Devolution plan </a:t>
            </a:r>
          </a:p>
          <a:p>
            <a:pPr marL="514350" indent="-514350" algn="just" fontAlgn="auto">
              <a:spcBef>
                <a:spcPts val="0"/>
              </a:spcBef>
              <a:spcAft>
                <a:spcPts val="0"/>
              </a:spcAft>
              <a:buFont typeface="+mj-lt"/>
              <a:buAutoNum type="alphaLcParenR"/>
              <a:defRPr/>
            </a:pPr>
            <a:r>
              <a:rPr lang="en-US" sz="2600" dirty="0" smtClean="0">
                <a:latin typeface="Rockwell" pitchFamily="18" charset="0"/>
              </a:rPr>
              <a:t>Unwillingness by some MDAs to cooperate with the devolution process.</a:t>
            </a:r>
          </a:p>
          <a:p>
            <a:pPr marL="514350" indent="-514350" algn="just" fontAlgn="auto">
              <a:spcBef>
                <a:spcPts val="0"/>
              </a:spcBef>
              <a:spcAft>
                <a:spcPts val="0"/>
              </a:spcAft>
              <a:buFont typeface="+mj-lt"/>
              <a:buAutoNum type="alphaLcParenR"/>
              <a:defRPr/>
            </a:pPr>
            <a:r>
              <a:rPr lang="en-US" sz="2600" dirty="0" smtClean="0">
                <a:latin typeface="Rockwell" pitchFamily="18" charset="0"/>
              </a:rPr>
              <a:t>Absence of complete data on personnel and assets in MDAs and in some instances difficult to access.</a:t>
            </a:r>
          </a:p>
          <a:p>
            <a:pPr marL="514350" indent="-514350" algn="just" fontAlgn="auto">
              <a:spcBef>
                <a:spcPts val="0"/>
              </a:spcBef>
              <a:spcAft>
                <a:spcPts val="0"/>
              </a:spcAft>
              <a:buAutoNum type="alphaLcParenR" startAt="7"/>
              <a:defRPr/>
            </a:pPr>
            <a:r>
              <a:rPr lang="en-US" sz="2600" dirty="0" smtClean="0">
                <a:latin typeface="Rockwell" pitchFamily="18" charset="0"/>
              </a:rPr>
              <a:t>The lack of a change of mind set by many Government Officials to accept devolution.</a:t>
            </a:r>
          </a:p>
          <a:p>
            <a:pPr marL="514350" indent="-514350" algn="just" fontAlgn="auto">
              <a:spcBef>
                <a:spcPts val="0"/>
              </a:spcBef>
              <a:spcAft>
                <a:spcPts val="0"/>
              </a:spcAft>
              <a:buAutoNum type="alphaLcParenR" startAt="7"/>
              <a:defRPr/>
            </a:pPr>
            <a:r>
              <a:rPr lang="en-US" sz="2600" dirty="0" smtClean="0">
                <a:latin typeface="Rockwell" pitchFamily="18" charset="0"/>
              </a:rPr>
              <a:t>Existence of conflicting laws, regulations and procedures.</a:t>
            </a:r>
          </a:p>
          <a:p>
            <a:pPr marL="514350" indent="-514350" algn="just" fontAlgn="auto">
              <a:spcBef>
                <a:spcPts val="0"/>
              </a:spcBef>
              <a:spcAft>
                <a:spcPts val="0"/>
              </a:spcAft>
              <a:buFont typeface="Arial" charset="0"/>
              <a:buAutoNum type="alphaLcParenR" startAt="7"/>
              <a:defRPr/>
            </a:pPr>
            <a:r>
              <a:rPr lang="en-US" sz="2600" dirty="0" smtClean="0">
                <a:latin typeface="Rockwell" pitchFamily="18" charset="0"/>
              </a:rPr>
              <a:t>Some functions are highly technical; even the devolving MDAs lack the resources to carry them.</a:t>
            </a:r>
          </a:p>
          <a:p>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30</a:t>
            </a:fld>
            <a:endParaRPr lang="en-GB"/>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600" b="1" dirty="0" smtClean="0">
                <a:latin typeface="Rockwell" pitchFamily="18" charset="0"/>
              </a:rPr>
              <a:t>Challenges….</a:t>
            </a:r>
            <a:endParaRPr lang="en-US" sz="2600" dirty="0"/>
          </a:p>
        </p:txBody>
      </p:sp>
      <p:sp>
        <p:nvSpPr>
          <p:cNvPr id="3" name="Content Placeholder 2"/>
          <p:cNvSpPr>
            <a:spLocks noGrp="1"/>
          </p:cNvSpPr>
          <p:nvPr>
            <p:ph idx="1"/>
          </p:nvPr>
        </p:nvSpPr>
        <p:spPr>
          <a:xfrm>
            <a:off x="179512" y="1412776"/>
            <a:ext cx="8712968" cy="4968552"/>
          </a:xfrm>
        </p:spPr>
        <p:txBody>
          <a:bodyPr/>
          <a:lstStyle/>
          <a:p>
            <a:pPr marL="514350" indent="-514350" algn="just" fontAlgn="auto">
              <a:spcBef>
                <a:spcPts val="0"/>
              </a:spcBef>
              <a:spcAft>
                <a:spcPts val="0"/>
              </a:spcAft>
              <a:buAutoNum type="alphaLcParenR" startAt="11"/>
              <a:defRPr/>
            </a:pPr>
            <a:r>
              <a:rPr lang="en-US" sz="2600" dirty="0" smtClean="0">
                <a:latin typeface="Rockwell" pitchFamily="18" charset="0"/>
              </a:rPr>
              <a:t>Sector planning processes  for some MDAs is yet to be fully participatory to the extent that plans emanate from the LCs to the Centre.</a:t>
            </a:r>
            <a:endParaRPr lang="en-GB" sz="2600" dirty="0" smtClean="0">
              <a:latin typeface="Rockwell" pitchFamily="18" charset="0"/>
            </a:endParaRPr>
          </a:p>
          <a:p>
            <a:pPr marL="514350" indent="-514350" algn="just" fontAlgn="auto">
              <a:spcBef>
                <a:spcPts val="0"/>
              </a:spcBef>
              <a:spcAft>
                <a:spcPts val="0"/>
              </a:spcAft>
              <a:buFont typeface="Arial" charset="0"/>
              <a:buAutoNum type="alphaLcParenR" startAt="11"/>
              <a:defRPr/>
            </a:pPr>
            <a:r>
              <a:rPr lang="en-US" sz="2600" dirty="0" smtClean="0">
                <a:latin typeface="Rockwell" pitchFamily="18" charset="0"/>
              </a:rPr>
              <a:t>Inadequate monitoring and supervision from Centre.</a:t>
            </a:r>
          </a:p>
          <a:p>
            <a:pPr marL="514350" indent="-514350" algn="just" fontAlgn="auto">
              <a:spcBef>
                <a:spcPts val="0"/>
              </a:spcBef>
              <a:spcAft>
                <a:spcPts val="0"/>
              </a:spcAft>
              <a:buFont typeface="Arial" charset="0"/>
              <a:buAutoNum type="alphaLcParenR" startAt="11"/>
              <a:defRPr/>
            </a:pPr>
            <a:r>
              <a:rPr lang="en-US" sz="2600" dirty="0" smtClean="0">
                <a:latin typeface="Rockwell" pitchFamily="18" charset="0"/>
              </a:rPr>
              <a:t>Unwillingness of Local Councils to spend local resources on devolved functions.</a:t>
            </a:r>
          </a:p>
          <a:p>
            <a:pPr marL="514350" indent="-514350" algn="just" fontAlgn="auto">
              <a:spcBef>
                <a:spcPts val="0"/>
              </a:spcBef>
              <a:spcAft>
                <a:spcPts val="0"/>
              </a:spcAft>
              <a:buFont typeface="Arial" charset="0"/>
              <a:buAutoNum type="alphaLcParenR" startAt="11"/>
              <a:defRPr/>
            </a:pPr>
            <a:r>
              <a:rPr lang="en-US" sz="2600" dirty="0" smtClean="0">
                <a:latin typeface="Rockwell" pitchFamily="18" charset="0"/>
              </a:rPr>
              <a:t>Late submission of quarterly reports (financial and technical reports) by the Local Councils.</a:t>
            </a:r>
          </a:p>
          <a:p>
            <a:pPr marL="514350" indent="-514350" algn="just" fontAlgn="auto">
              <a:spcBef>
                <a:spcPts val="0"/>
              </a:spcBef>
              <a:spcAft>
                <a:spcPts val="0"/>
              </a:spcAft>
              <a:buFont typeface="Arial" charset="0"/>
              <a:buAutoNum type="alphaLcParenR" startAt="11"/>
              <a:defRPr/>
            </a:pPr>
            <a:r>
              <a:rPr lang="en-US" sz="2600" dirty="0" smtClean="0">
                <a:latin typeface="Rockwell" pitchFamily="18" charset="0"/>
              </a:rPr>
              <a:t>Ensuring that the Inter-Ministerial Committee on Decentralization functions more effectively</a:t>
            </a:r>
          </a:p>
          <a:p>
            <a:pPr marL="514350" indent="-514350" algn="just" fontAlgn="auto">
              <a:spcBef>
                <a:spcPts val="0"/>
              </a:spcBef>
              <a:spcAft>
                <a:spcPts val="0"/>
              </a:spcAft>
              <a:buFont typeface="Arial" charset="0"/>
              <a:buAutoNum type="alphaLcParenR" startAt="11"/>
              <a:defRPr/>
            </a:pPr>
            <a:r>
              <a:rPr lang="en-US" sz="2600" dirty="0" smtClean="0">
                <a:latin typeface="Rockwell" pitchFamily="18" charset="0"/>
              </a:rPr>
              <a:t>Getting the parliamentary Committee on LG to exercise its oversight more effectively</a:t>
            </a:r>
          </a:p>
          <a:p>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31</a:t>
            </a:fld>
            <a:endParaRPr lang="en-GB"/>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600" b="1" dirty="0" smtClean="0">
                <a:latin typeface="Rockwell" pitchFamily="18" charset="0"/>
              </a:rPr>
              <a:t>7. The Way Forward</a:t>
            </a:r>
            <a:endParaRPr lang="en-US" sz="2600" dirty="0"/>
          </a:p>
        </p:txBody>
      </p:sp>
      <p:sp>
        <p:nvSpPr>
          <p:cNvPr id="3" name="Content Placeholder 2"/>
          <p:cNvSpPr>
            <a:spLocks noGrp="1"/>
          </p:cNvSpPr>
          <p:nvPr>
            <p:ph idx="1"/>
          </p:nvPr>
        </p:nvSpPr>
        <p:spPr>
          <a:xfrm>
            <a:off x="251520" y="1412776"/>
            <a:ext cx="8712968" cy="4824536"/>
          </a:xfrm>
        </p:spPr>
        <p:txBody>
          <a:bodyPr/>
          <a:lstStyle/>
          <a:p>
            <a:pPr marL="514350" indent="-514350" algn="just" fontAlgn="auto">
              <a:spcBef>
                <a:spcPts val="0"/>
              </a:spcBef>
              <a:spcAft>
                <a:spcPts val="0"/>
              </a:spcAft>
              <a:buFont typeface="+mj-lt"/>
              <a:buAutoNum type="alphaLcParenR"/>
              <a:defRPr/>
            </a:pPr>
            <a:r>
              <a:rPr lang="en-US" sz="2600" dirty="0" smtClean="0">
                <a:latin typeface="Rockwell" pitchFamily="18" charset="0"/>
              </a:rPr>
              <a:t>The Government continues to demonstrate strong political will in support of devolution</a:t>
            </a:r>
            <a:endParaRPr lang="en-GB" sz="2600" dirty="0" smtClean="0">
              <a:latin typeface="Rockwell" pitchFamily="18" charset="0"/>
            </a:endParaRPr>
          </a:p>
          <a:p>
            <a:pPr marL="514350" indent="-514350" algn="just" fontAlgn="auto">
              <a:spcBef>
                <a:spcPts val="0"/>
              </a:spcBef>
              <a:spcAft>
                <a:spcPts val="0"/>
              </a:spcAft>
              <a:buFont typeface="+mj-lt"/>
              <a:buAutoNum type="alphaLcParenR"/>
              <a:defRPr/>
            </a:pPr>
            <a:r>
              <a:rPr lang="en-US" sz="2600" dirty="0" smtClean="0">
                <a:latin typeface="Rockwell" pitchFamily="18" charset="0"/>
              </a:rPr>
              <a:t>The Inter-Ministerial Committee (IMC) to be more proactive in its oversight function</a:t>
            </a:r>
            <a:endParaRPr lang="en-GB" sz="2600" dirty="0" smtClean="0">
              <a:latin typeface="Rockwell" pitchFamily="18" charset="0"/>
            </a:endParaRPr>
          </a:p>
          <a:p>
            <a:pPr marL="514350" indent="-514350" algn="just" fontAlgn="auto">
              <a:spcBef>
                <a:spcPts val="0"/>
              </a:spcBef>
              <a:spcAft>
                <a:spcPts val="0"/>
              </a:spcAft>
              <a:buFont typeface="+mj-lt"/>
              <a:buAutoNum type="alphaLcParenR"/>
              <a:defRPr/>
            </a:pPr>
            <a:r>
              <a:rPr lang="en-US" sz="2600" dirty="0" smtClean="0">
                <a:latin typeface="Rockwell" pitchFamily="18" charset="0"/>
              </a:rPr>
              <a:t>Sensitize and educate Ministers, Professional Heads and Politicians on the devolution process.</a:t>
            </a:r>
            <a:endParaRPr lang="en-GB" sz="2600" dirty="0" smtClean="0">
              <a:latin typeface="Rockwell" pitchFamily="18" charset="0"/>
            </a:endParaRPr>
          </a:p>
          <a:p>
            <a:pPr marL="514350" indent="-514350" algn="just" fontAlgn="auto">
              <a:spcBef>
                <a:spcPts val="0"/>
              </a:spcBef>
              <a:spcAft>
                <a:spcPts val="0"/>
              </a:spcAft>
              <a:buFont typeface="+mj-lt"/>
              <a:buAutoNum type="alphaLcParenR"/>
              <a:defRPr/>
            </a:pPr>
            <a:r>
              <a:rPr lang="en-US" sz="2600" dirty="0" smtClean="0">
                <a:latin typeface="Rockwell" pitchFamily="18" charset="0"/>
              </a:rPr>
              <a:t>Strengthen the capacities of the MDAs to perform their post-devolution functions;</a:t>
            </a:r>
          </a:p>
          <a:p>
            <a:pPr marL="514350" indent="-514350" algn="just" fontAlgn="auto">
              <a:spcBef>
                <a:spcPts val="0"/>
              </a:spcBef>
              <a:spcAft>
                <a:spcPts val="0"/>
              </a:spcAft>
              <a:buFont typeface="+mj-lt"/>
              <a:buAutoNum type="alphaLcParenR"/>
              <a:defRPr/>
            </a:pPr>
            <a:r>
              <a:rPr lang="en-US" sz="2600" dirty="0" smtClean="0">
                <a:latin typeface="Rockwell" pitchFamily="18" charset="0"/>
              </a:rPr>
              <a:t>Revise the devolution roll-out plans and fix a tight deadline for the completion devolution </a:t>
            </a:r>
          </a:p>
          <a:p>
            <a:pPr marL="514350" indent="-514350" algn="just" fontAlgn="auto">
              <a:spcBef>
                <a:spcPts val="0"/>
              </a:spcBef>
              <a:spcAft>
                <a:spcPts val="0"/>
              </a:spcAft>
              <a:buFont typeface="+mj-lt"/>
              <a:buAutoNum type="alphaLcParenR"/>
              <a:defRPr/>
            </a:pPr>
            <a:r>
              <a:rPr lang="en-US" sz="2600" dirty="0" smtClean="0">
                <a:latin typeface="Rockwell" pitchFamily="18" charset="0"/>
              </a:rPr>
              <a:t>Fast-track the review of the LGA04 and other relevant legislation</a:t>
            </a:r>
          </a:p>
          <a:p>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32</a:t>
            </a:fld>
            <a:endParaRPr lang="en-GB"/>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600" b="1" dirty="0" smtClean="0">
                <a:latin typeface="Rockwell" pitchFamily="18" charset="0"/>
              </a:rPr>
              <a:t>The Way Forward……</a:t>
            </a:r>
            <a:endParaRPr lang="en-US" sz="2600" dirty="0"/>
          </a:p>
        </p:txBody>
      </p:sp>
      <p:sp>
        <p:nvSpPr>
          <p:cNvPr id="3" name="Content Placeholder 2"/>
          <p:cNvSpPr>
            <a:spLocks noGrp="1"/>
          </p:cNvSpPr>
          <p:nvPr>
            <p:ph idx="1"/>
          </p:nvPr>
        </p:nvSpPr>
        <p:spPr>
          <a:xfrm>
            <a:off x="179512" y="1600200"/>
            <a:ext cx="8712968" cy="4525963"/>
          </a:xfrm>
        </p:spPr>
        <p:txBody>
          <a:bodyPr/>
          <a:lstStyle/>
          <a:p>
            <a:pPr marL="514350" indent="-514350" algn="just">
              <a:buAutoNum type="alphaLcParenR" startAt="8"/>
            </a:pPr>
            <a:r>
              <a:rPr lang="en-US" sz="2600" dirty="0" smtClean="0">
                <a:latin typeface="Rockwell" pitchFamily="18" charset="0"/>
              </a:rPr>
              <a:t>Adopt Asymmetrical devolution</a:t>
            </a:r>
            <a:endParaRPr lang="en-GB" sz="2600" dirty="0" smtClean="0">
              <a:latin typeface="Rockwell" pitchFamily="18" charset="0"/>
            </a:endParaRPr>
          </a:p>
          <a:p>
            <a:pPr marL="514350" indent="-514350" algn="just">
              <a:buAutoNum type="alphaLcParenR" startAt="8"/>
            </a:pPr>
            <a:r>
              <a:rPr lang="en-US" sz="2600" dirty="0" smtClean="0">
                <a:latin typeface="Rockwell" pitchFamily="18" charset="0"/>
              </a:rPr>
              <a:t>The MLG&amp;RD to be more proactive in following–up on the implementation of devolution roll-out plans to ensure full compliance.</a:t>
            </a:r>
            <a:endParaRPr lang="en-GB" sz="2600" dirty="0" smtClean="0">
              <a:latin typeface="Rockwell" pitchFamily="18" charset="0"/>
            </a:endParaRPr>
          </a:p>
          <a:p>
            <a:pPr marL="514350" indent="-514350" algn="just">
              <a:buAutoNum type="alphaLcParenR" startAt="8"/>
            </a:pPr>
            <a:r>
              <a:rPr lang="en-US" sz="2600" dirty="0" smtClean="0">
                <a:latin typeface="Rockwell" pitchFamily="18" charset="0"/>
              </a:rPr>
              <a:t>Funding for Devolved Functions to continue go directly to LCs and not sector Ministries/Department/Agencies</a:t>
            </a:r>
          </a:p>
          <a:p>
            <a:pPr marL="514350" indent="-514350" algn="just">
              <a:buAutoNum type="alphaLcParenR" startAt="11"/>
            </a:pPr>
            <a:r>
              <a:rPr lang="en-US" sz="2600" dirty="0" smtClean="0">
                <a:latin typeface="Rockwell" pitchFamily="18" charset="0"/>
              </a:rPr>
              <a:t>The pay roll of personnel to be devolved to the LCs as a matter of urgency.</a:t>
            </a:r>
          </a:p>
          <a:p>
            <a:pPr marL="514350" indent="-514350" algn="just">
              <a:buAutoNum type="alphaLcParenR" startAt="11"/>
            </a:pPr>
            <a:r>
              <a:rPr lang="en-US" sz="2600" dirty="0" smtClean="0">
                <a:latin typeface="Rockwell" pitchFamily="18" charset="0"/>
              </a:rPr>
              <a:t>Frown at any attempts to recentralize/retake  functions by MDAs</a:t>
            </a:r>
            <a:endParaRPr lang="en-GB" sz="2600" dirty="0" smtClean="0">
              <a:latin typeface="Rockwell" pitchFamily="18" charset="0"/>
            </a:endParaRPr>
          </a:p>
          <a:p>
            <a:endParaRPr lang="en-US" sz="2600"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33</a:t>
            </a:fld>
            <a:endParaRPr lang="en-GB"/>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smtClean="0">
                <a:latin typeface="Rockwell" pitchFamily="18" charset="0"/>
              </a:rPr>
              <a:t>References</a:t>
            </a:r>
            <a:endParaRPr lang="en-US" sz="2600" b="1" dirty="0">
              <a:latin typeface="Rockwell" pitchFamily="18" charset="0"/>
            </a:endParaRPr>
          </a:p>
        </p:txBody>
      </p:sp>
      <p:sp>
        <p:nvSpPr>
          <p:cNvPr id="3" name="Content Placeholder 2"/>
          <p:cNvSpPr>
            <a:spLocks noGrp="1"/>
          </p:cNvSpPr>
          <p:nvPr>
            <p:ph idx="1"/>
          </p:nvPr>
        </p:nvSpPr>
        <p:spPr>
          <a:xfrm>
            <a:off x="457200" y="1600200"/>
            <a:ext cx="8229600" cy="4709120"/>
          </a:xfrm>
        </p:spPr>
        <p:txBody>
          <a:bodyPr/>
          <a:lstStyle/>
          <a:p>
            <a:pPr algn="just">
              <a:spcBef>
                <a:spcPts val="0"/>
              </a:spcBef>
            </a:pPr>
            <a:r>
              <a:rPr lang="en-US" sz="2600" dirty="0" smtClean="0">
                <a:latin typeface="Rockwell" pitchFamily="18" charset="0"/>
              </a:rPr>
              <a:t>Decentralized Service Delivery in Sierra Leone: A success Story; </a:t>
            </a:r>
            <a:r>
              <a:rPr lang="en-US" sz="2600" dirty="0" err="1" smtClean="0">
                <a:latin typeface="Rockwell" pitchFamily="18" charset="0"/>
              </a:rPr>
              <a:t>Christabel</a:t>
            </a:r>
            <a:r>
              <a:rPr lang="en-US" sz="2600" dirty="0" smtClean="0">
                <a:latin typeface="Rockwell" pitchFamily="18" charset="0"/>
              </a:rPr>
              <a:t> Kwabi;2011</a:t>
            </a:r>
          </a:p>
          <a:p>
            <a:pPr algn="just">
              <a:spcBef>
                <a:spcPts val="0"/>
              </a:spcBef>
            </a:pPr>
            <a:r>
              <a:rPr lang="en-US" sz="2600" dirty="0" smtClean="0">
                <a:latin typeface="Rockwell" pitchFamily="18" charset="0"/>
              </a:rPr>
              <a:t>Decentralization :What have we learnt?; IRCBP Evaluation Unit;2009</a:t>
            </a:r>
          </a:p>
          <a:p>
            <a:pPr algn="just">
              <a:spcBef>
                <a:spcPts val="0"/>
              </a:spcBef>
            </a:pPr>
            <a:r>
              <a:rPr lang="en-US" sz="2600" dirty="0" smtClean="0">
                <a:latin typeface="Rockwell" pitchFamily="18" charset="0"/>
              </a:rPr>
              <a:t>Basic Services and Decentralization in Sierra Leone: Trends and Lessons; Abdul </a:t>
            </a:r>
            <a:r>
              <a:rPr lang="en-US" sz="2600" dirty="0" err="1" smtClean="0">
                <a:latin typeface="Rockwell" pitchFamily="18" charset="0"/>
              </a:rPr>
              <a:t>Latif</a:t>
            </a:r>
            <a:r>
              <a:rPr lang="en-US" sz="2600" dirty="0" smtClean="0">
                <a:latin typeface="Rockwell" pitchFamily="18" charset="0"/>
              </a:rPr>
              <a:t> Poverty Action Lab at MIT;2009</a:t>
            </a:r>
          </a:p>
          <a:p>
            <a:pPr algn="just">
              <a:spcBef>
                <a:spcPts val="0"/>
              </a:spcBef>
            </a:pPr>
            <a:r>
              <a:rPr lang="en-US" sz="2600" dirty="0" smtClean="0">
                <a:latin typeface="Rockwell" pitchFamily="18" charset="0"/>
              </a:rPr>
              <a:t>Report on the 2008 national Public Services Survey;2010; IRCBP Evaluations Unit</a:t>
            </a:r>
          </a:p>
          <a:p>
            <a:pPr>
              <a:spcBef>
                <a:spcPts val="0"/>
              </a:spcBef>
            </a:pPr>
            <a:endParaRPr lang="en-US" sz="2600" dirty="0">
              <a:latin typeface="Rockwell" pitchFamily="18" charset="0"/>
            </a:endParaRPr>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34</a:t>
            </a:fld>
            <a:endParaRPr lang="en-GB"/>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smtClean="0">
                <a:latin typeface="Rockwell" pitchFamily="18" charset="0"/>
              </a:rPr>
              <a:t>References</a:t>
            </a:r>
            <a:endParaRPr lang="en-US" sz="2600" dirty="0"/>
          </a:p>
        </p:txBody>
      </p:sp>
      <p:sp>
        <p:nvSpPr>
          <p:cNvPr id="3" name="Content Placeholder 2"/>
          <p:cNvSpPr>
            <a:spLocks noGrp="1"/>
          </p:cNvSpPr>
          <p:nvPr>
            <p:ph idx="1"/>
          </p:nvPr>
        </p:nvSpPr>
        <p:spPr>
          <a:xfrm>
            <a:off x="179512" y="1412776"/>
            <a:ext cx="8784976" cy="4968552"/>
          </a:xfrm>
        </p:spPr>
        <p:txBody>
          <a:bodyPr/>
          <a:lstStyle/>
          <a:p>
            <a:pPr algn="just">
              <a:spcBef>
                <a:spcPts val="0"/>
              </a:spcBef>
            </a:pPr>
            <a:r>
              <a:rPr lang="en-US" sz="2600" dirty="0" smtClean="0">
                <a:latin typeface="Rockwell" pitchFamily="18" charset="0"/>
              </a:rPr>
              <a:t>Report on IRCBP 2007 National Public Services Survey; 2008; IRCBP Evaluations Unit</a:t>
            </a:r>
          </a:p>
          <a:p>
            <a:pPr algn="just">
              <a:spcBef>
                <a:spcPts val="0"/>
              </a:spcBef>
            </a:pPr>
            <a:r>
              <a:rPr lang="en-US" sz="2600" dirty="0" smtClean="0">
                <a:latin typeface="Rockwell" pitchFamily="18" charset="0"/>
              </a:rPr>
              <a:t>Decentralization in Post-conflict Sierra Leone: The Genie Is out of the Bottle; V. </a:t>
            </a:r>
            <a:r>
              <a:rPr lang="en-US" sz="2600" dirty="0" err="1" smtClean="0">
                <a:latin typeface="Rockwell" pitchFamily="18" charset="0"/>
              </a:rPr>
              <a:t>Srivastava</a:t>
            </a:r>
            <a:r>
              <a:rPr lang="en-US" sz="2600" dirty="0" smtClean="0">
                <a:latin typeface="Rockwell" pitchFamily="18" charset="0"/>
              </a:rPr>
              <a:t> and M. </a:t>
            </a:r>
            <a:r>
              <a:rPr lang="en-US" sz="2600" dirty="0" err="1" smtClean="0">
                <a:latin typeface="Rockwell" pitchFamily="18" charset="0"/>
              </a:rPr>
              <a:t>Larizza</a:t>
            </a:r>
            <a:r>
              <a:rPr lang="en-US" sz="2600" dirty="0" smtClean="0">
                <a:latin typeface="Rockwell" pitchFamily="18" charset="0"/>
              </a:rPr>
              <a:t> </a:t>
            </a:r>
          </a:p>
          <a:p>
            <a:pPr algn="just">
              <a:spcBef>
                <a:spcPts val="0"/>
              </a:spcBef>
            </a:pPr>
            <a:r>
              <a:rPr lang="en-US" sz="2600" dirty="0" smtClean="0">
                <a:latin typeface="Rockwell" pitchFamily="18" charset="0"/>
              </a:rPr>
              <a:t>Decentralization in Sierra Leone: Impact, Constraints and Prospects; Richard </a:t>
            </a:r>
            <a:r>
              <a:rPr lang="en-US" sz="2600" dirty="0" err="1" smtClean="0">
                <a:latin typeface="Rockwell" pitchFamily="18" charset="0"/>
              </a:rPr>
              <a:t>Fanthorpe</a:t>
            </a:r>
            <a:r>
              <a:rPr lang="en-US" sz="2600" dirty="0" smtClean="0">
                <a:latin typeface="Rockwell" pitchFamily="18" charset="0"/>
              </a:rPr>
              <a:t>, Andrew </a:t>
            </a:r>
            <a:r>
              <a:rPr lang="en-US" sz="2600" dirty="0" err="1" smtClean="0">
                <a:latin typeface="Rockwell" pitchFamily="18" charset="0"/>
              </a:rPr>
              <a:t>Lavali</a:t>
            </a:r>
            <a:r>
              <a:rPr lang="en-US" sz="2600" dirty="0" smtClean="0">
                <a:latin typeface="Rockwell" pitchFamily="18" charset="0"/>
              </a:rPr>
              <a:t>, Mohamed </a:t>
            </a:r>
            <a:r>
              <a:rPr lang="en-US" sz="2600" dirty="0" err="1" smtClean="0">
                <a:latin typeface="Rockwell" pitchFamily="18" charset="0"/>
              </a:rPr>
              <a:t>Gibril</a:t>
            </a:r>
            <a:r>
              <a:rPr lang="en-US" sz="2600" dirty="0" smtClean="0">
                <a:latin typeface="Rockwell" pitchFamily="18" charset="0"/>
              </a:rPr>
              <a:t> </a:t>
            </a:r>
            <a:r>
              <a:rPr lang="en-US" sz="2600" dirty="0" err="1" smtClean="0">
                <a:latin typeface="Rockwell" pitchFamily="18" charset="0"/>
              </a:rPr>
              <a:t>Sesay</a:t>
            </a:r>
            <a:r>
              <a:rPr lang="en-US" sz="2600" dirty="0" smtClean="0">
                <a:latin typeface="Rockwell" pitchFamily="18" charset="0"/>
              </a:rPr>
              <a:t>; 2011</a:t>
            </a:r>
          </a:p>
          <a:p>
            <a:pPr algn="just">
              <a:spcBef>
                <a:spcPts val="0"/>
              </a:spcBef>
            </a:pPr>
            <a:r>
              <a:rPr lang="en-US" sz="2600" dirty="0" smtClean="0">
                <a:latin typeface="Rockwell" pitchFamily="18" charset="0"/>
              </a:rPr>
              <a:t>War and Institutions: New Evidence from Sierra Leone; John Bellows and Edward Miguel</a:t>
            </a:r>
          </a:p>
          <a:p>
            <a:pPr algn="just">
              <a:spcBef>
                <a:spcPts val="0"/>
              </a:spcBef>
            </a:pPr>
            <a:r>
              <a:rPr lang="en-US" sz="2600" dirty="0" smtClean="0">
                <a:latin typeface="Rockwell" pitchFamily="18" charset="0"/>
              </a:rPr>
              <a:t>Decentralization, Democracy, and Development; </a:t>
            </a:r>
            <a:r>
              <a:rPr lang="en-US" sz="2600" i="1" dirty="0" smtClean="0">
                <a:latin typeface="Rockwell" pitchFamily="18" charset="0"/>
              </a:rPr>
              <a:t>Recent Experience from Sierra Leone; Edited by </a:t>
            </a:r>
            <a:r>
              <a:rPr lang="en-US" sz="2600" i="1" dirty="0" err="1" smtClean="0">
                <a:latin typeface="Rockwell" pitchFamily="18" charset="0"/>
              </a:rPr>
              <a:t>Yongmei</a:t>
            </a:r>
            <a:r>
              <a:rPr lang="en-US" sz="2600" i="1" dirty="0" smtClean="0">
                <a:latin typeface="Rockwell" pitchFamily="18" charset="0"/>
              </a:rPr>
              <a:t> Zhou</a:t>
            </a:r>
            <a:r>
              <a:rPr lang="en-US" sz="2600" dirty="0" smtClean="0">
                <a:latin typeface="Rockwell" pitchFamily="18" charset="0"/>
              </a:rPr>
              <a:t> ;The World Bank</a:t>
            </a:r>
          </a:p>
          <a:p>
            <a:pPr algn="just">
              <a:spcBef>
                <a:spcPts val="0"/>
              </a:spcBef>
            </a:pPr>
            <a:endParaRPr lang="en-US" sz="2600" dirty="0" smtClean="0">
              <a:latin typeface="Rockwell" pitchFamily="18" charset="0"/>
            </a:endParaRPr>
          </a:p>
          <a:p>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35</a:t>
            </a:fld>
            <a:endParaRPr lang="en-GB"/>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500188" y="274638"/>
            <a:ext cx="5500687" cy="1082675"/>
          </a:xfrm>
        </p:spPr>
        <p:txBody>
          <a:bodyPr/>
          <a:lstStyle/>
          <a:p>
            <a:pPr marL="742950" indent="-742950"/>
            <a:r>
              <a:rPr lang="en-GB" sz="3200" b="1" dirty="0" smtClean="0">
                <a:latin typeface="Rockwell" pitchFamily="18" charset="0"/>
              </a:rPr>
              <a:t>... purpose </a:t>
            </a:r>
          </a:p>
        </p:txBody>
      </p:sp>
      <p:sp>
        <p:nvSpPr>
          <p:cNvPr id="3" name="Content Placeholder 2"/>
          <p:cNvSpPr>
            <a:spLocks noGrp="1"/>
          </p:cNvSpPr>
          <p:nvPr>
            <p:ph idx="1"/>
          </p:nvPr>
        </p:nvSpPr>
        <p:spPr>
          <a:xfrm>
            <a:off x="457200" y="1428750"/>
            <a:ext cx="8229600" cy="4697413"/>
          </a:xfrm>
        </p:spPr>
        <p:txBody>
          <a:bodyPr/>
          <a:lstStyle/>
          <a:p>
            <a:pPr marL="344488" lvl="1" indent="-344488" algn="just" fontAlgn="auto">
              <a:lnSpc>
                <a:spcPct val="90000"/>
              </a:lnSpc>
              <a:spcAft>
                <a:spcPts val="0"/>
              </a:spcAft>
              <a:buFont typeface="Arial" pitchFamily="34" charset="0"/>
              <a:buChar char="•"/>
              <a:defRPr/>
            </a:pPr>
            <a:r>
              <a:rPr lang="en-US" dirty="0" smtClean="0">
                <a:latin typeface="Rockwell" pitchFamily="18" charset="0"/>
              </a:rPr>
              <a:t>improve democratic accountability of the state to citizens and restore citizens’ trust in government; and</a:t>
            </a:r>
          </a:p>
          <a:p>
            <a:pPr marL="344488" lvl="1" indent="-344488" algn="just" fontAlgn="auto">
              <a:lnSpc>
                <a:spcPct val="90000"/>
              </a:lnSpc>
              <a:spcAft>
                <a:spcPts val="0"/>
              </a:spcAft>
              <a:buFont typeface="Arial" pitchFamily="34" charset="0"/>
              <a:buChar char="•"/>
              <a:defRPr/>
            </a:pPr>
            <a:r>
              <a:rPr lang="en-US" dirty="0" smtClean="0">
                <a:latin typeface="Rockwell" pitchFamily="18" charset="0"/>
              </a:rPr>
              <a:t>reverse the economic downturn and bring about improved service delivery.</a:t>
            </a:r>
            <a:endParaRPr lang="en-GB" dirty="0" smtClean="0">
              <a:latin typeface="Rockwell" pitchFamily="18" charset="0"/>
            </a:endParaRPr>
          </a:p>
          <a:p>
            <a:pPr>
              <a:buNone/>
            </a:pPr>
            <a:endParaRPr lang="en-GB" dirty="0" smtClean="0"/>
          </a:p>
        </p:txBody>
      </p:sp>
      <p:sp>
        <p:nvSpPr>
          <p:cNvPr id="4" name="Date Placeholder 3"/>
          <p:cNvSpPr>
            <a:spLocks noGrp="1"/>
          </p:cNvSpPr>
          <p:nvPr>
            <p:ph type="dt" sz="quarter" idx="10"/>
          </p:nvPr>
        </p:nvSpPr>
        <p:spPr/>
        <p:txBody>
          <a:bodyPr/>
          <a:lstStyle/>
          <a:p>
            <a:pPr>
              <a:defRPr/>
            </a:pPr>
            <a:fld id="{E53EB7DF-7039-44FF-9D68-5EA9B641732C}" type="datetime5">
              <a:rPr lang="en-GB"/>
              <a:pPr>
                <a:defRPr/>
              </a:pPr>
              <a:t>9-May-14</a:t>
            </a:fld>
            <a:endParaRPr lang="en-GB"/>
          </a:p>
        </p:txBody>
      </p:sp>
      <p:sp>
        <p:nvSpPr>
          <p:cNvPr id="5" name="Slide Number Placeholder 4"/>
          <p:cNvSpPr>
            <a:spLocks noGrp="1"/>
          </p:cNvSpPr>
          <p:nvPr>
            <p:ph type="sldNum" sz="quarter" idx="12"/>
          </p:nvPr>
        </p:nvSpPr>
        <p:spPr/>
        <p:txBody>
          <a:bodyPr/>
          <a:lstStyle/>
          <a:p>
            <a:pPr>
              <a:defRPr/>
            </a:pPr>
            <a:fld id="{43608FDB-7621-42FC-B07B-747F46DEE4B9}" type="slidenum">
              <a:rPr lang="en-GB"/>
              <a:pPr>
                <a:defRPr/>
              </a:pPr>
              <a:t>4</a:t>
            </a:fld>
            <a:endParaRPr lang="en-GB"/>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Rockwell" pitchFamily="18" charset="0"/>
              </a:rPr>
              <a:t>Key Elements</a:t>
            </a:r>
            <a:endParaRPr lang="en-US" sz="3200" b="1" dirty="0">
              <a:latin typeface="Rockwell" pitchFamily="18" charset="0"/>
            </a:endParaRPr>
          </a:p>
        </p:txBody>
      </p:sp>
      <p:sp>
        <p:nvSpPr>
          <p:cNvPr id="3" name="Content Placeholder 2"/>
          <p:cNvSpPr>
            <a:spLocks noGrp="1"/>
          </p:cNvSpPr>
          <p:nvPr>
            <p:ph idx="1"/>
          </p:nvPr>
        </p:nvSpPr>
        <p:spPr>
          <a:xfrm>
            <a:off x="251520" y="1412776"/>
            <a:ext cx="8712968" cy="5040560"/>
          </a:xfrm>
        </p:spPr>
        <p:txBody>
          <a:bodyPr/>
          <a:lstStyle/>
          <a:p>
            <a:pPr algn="just" fontAlgn="auto">
              <a:spcAft>
                <a:spcPts val="0"/>
              </a:spcAft>
              <a:buFont typeface="Arial" pitchFamily="34" charset="0"/>
              <a:buChar char="•"/>
              <a:defRPr/>
            </a:pPr>
            <a:r>
              <a:rPr lang="en-US" sz="2600" dirty="0" smtClean="0">
                <a:latin typeface="Rockwell" pitchFamily="18" charset="0"/>
              </a:rPr>
              <a:t>The Local Government Act 2004 was passed in March </a:t>
            </a:r>
            <a:r>
              <a:rPr lang="en-US" sz="2600" dirty="0" smtClean="0">
                <a:latin typeface="Rockwell" pitchFamily="18" charset="0"/>
              </a:rPr>
              <a:t>2004;</a:t>
            </a:r>
            <a:endParaRPr lang="en-US" sz="2600" dirty="0" smtClean="0">
              <a:latin typeface="Rockwell" pitchFamily="18" charset="0"/>
            </a:endParaRPr>
          </a:p>
          <a:p>
            <a:pPr algn="just" fontAlgn="auto">
              <a:spcAft>
                <a:spcPts val="0"/>
              </a:spcAft>
              <a:buFont typeface="Arial" pitchFamily="34" charset="0"/>
              <a:buChar char="•"/>
              <a:defRPr/>
            </a:pPr>
            <a:r>
              <a:rPr lang="en-US" sz="2600" dirty="0" smtClean="0">
                <a:latin typeface="Rockwell" pitchFamily="18" charset="0"/>
              </a:rPr>
              <a:t>A National Decentralization Policy was launched in February 2011.</a:t>
            </a:r>
            <a:endParaRPr lang="en-GB" sz="2600" dirty="0" smtClean="0">
              <a:latin typeface="Rockwell" pitchFamily="18" charset="0"/>
            </a:endParaRPr>
          </a:p>
          <a:p>
            <a:pPr algn="just" fontAlgn="auto">
              <a:spcAft>
                <a:spcPts val="0"/>
              </a:spcAft>
              <a:buFont typeface="Arial" pitchFamily="34" charset="0"/>
              <a:buChar char="•"/>
              <a:defRPr/>
            </a:pPr>
            <a:r>
              <a:rPr lang="en-US" sz="2600" dirty="0" smtClean="0">
                <a:latin typeface="Rockwell" pitchFamily="18" charset="0"/>
              </a:rPr>
              <a:t>The hallmark of Sierra Leone’s decentralization is devolution</a:t>
            </a:r>
            <a:endParaRPr lang="en-GB" sz="2600" dirty="0" smtClean="0">
              <a:latin typeface="Rockwell" pitchFamily="18" charset="0"/>
            </a:endParaRPr>
          </a:p>
          <a:p>
            <a:pPr algn="just" fontAlgn="auto">
              <a:spcAft>
                <a:spcPts val="0"/>
              </a:spcAft>
              <a:buFont typeface="Arial" pitchFamily="34" charset="0"/>
              <a:buChar char="•"/>
              <a:defRPr/>
            </a:pPr>
            <a:r>
              <a:rPr lang="en-US" sz="2600" dirty="0" smtClean="0">
                <a:latin typeface="Rockwell" pitchFamily="18" charset="0"/>
              </a:rPr>
              <a:t>The first four (4) years (2004 – 2008) of the implementation of the decentralization programme was regarded as a transition period.</a:t>
            </a:r>
          </a:p>
          <a:p>
            <a:pPr marL="342900" lvl="1" indent="-342900" algn="just" fontAlgn="auto">
              <a:spcAft>
                <a:spcPts val="0"/>
              </a:spcAft>
              <a:buFont typeface="Arial" pitchFamily="34" charset="0"/>
              <a:buChar char="•"/>
              <a:defRPr/>
            </a:pPr>
            <a:r>
              <a:rPr lang="en-US" sz="2600" dirty="0" smtClean="0">
                <a:latin typeface="Rockwell" pitchFamily="18" charset="0"/>
              </a:rPr>
              <a:t>design and implement an equitable and transparent intergovernmental fiscal transfer system;</a:t>
            </a:r>
            <a:endParaRPr lang="en-GB" sz="2600" dirty="0" smtClean="0">
              <a:latin typeface="Rockwell" pitchFamily="18" charset="0"/>
            </a:endParaRPr>
          </a:p>
          <a:p>
            <a:pPr algn="just" fontAlgn="auto">
              <a:spcAft>
                <a:spcPts val="0"/>
              </a:spcAft>
              <a:buFont typeface="Arial" pitchFamily="34" charset="0"/>
              <a:buChar char="•"/>
              <a:defRPr/>
            </a:pPr>
            <a:endParaRPr lang="en-GB" sz="2600" dirty="0" smtClean="0">
              <a:latin typeface="Rockwell" pitchFamily="18" charset="0"/>
            </a:endParaRPr>
          </a:p>
          <a:p>
            <a:endParaRPr lang="en-US" dirty="0"/>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5</a:t>
            </a:fld>
            <a:endParaRPr lang="en-GB"/>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00188" y="274638"/>
            <a:ext cx="5500687" cy="1082675"/>
          </a:xfrm>
        </p:spPr>
        <p:txBody>
          <a:bodyPr/>
          <a:lstStyle/>
          <a:p>
            <a:pPr marL="742950" indent="-742950"/>
            <a:r>
              <a:rPr lang="en-GB" sz="3200" b="1" dirty="0" smtClean="0">
                <a:latin typeface="Rockwell" pitchFamily="18" charset="0"/>
              </a:rPr>
              <a:t>... Key elements </a:t>
            </a:r>
          </a:p>
        </p:txBody>
      </p:sp>
      <p:sp>
        <p:nvSpPr>
          <p:cNvPr id="3" name="Content Placeholder 2"/>
          <p:cNvSpPr>
            <a:spLocks noGrp="1"/>
          </p:cNvSpPr>
          <p:nvPr>
            <p:ph idx="1"/>
          </p:nvPr>
        </p:nvSpPr>
        <p:spPr>
          <a:xfrm>
            <a:off x="457200" y="1412777"/>
            <a:ext cx="8229600" cy="4968551"/>
          </a:xfrm>
        </p:spPr>
        <p:txBody>
          <a:bodyPr/>
          <a:lstStyle/>
          <a:p>
            <a:pPr algn="just">
              <a:spcBef>
                <a:spcPts val="0"/>
              </a:spcBef>
            </a:pPr>
            <a:r>
              <a:rPr lang="en-US" sz="2600" dirty="0" smtClean="0">
                <a:latin typeface="Rockwell" pitchFamily="18" charset="0"/>
              </a:rPr>
              <a:t>The reorientation and restructuring of Ministries, Departments and Agencies of Government (MDAs) towards their new roles and responsibilities; </a:t>
            </a:r>
          </a:p>
          <a:p>
            <a:pPr algn="just">
              <a:spcBef>
                <a:spcPts val="0"/>
              </a:spcBef>
            </a:pPr>
            <a:r>
              <a:rPr lang="en-US" sz="2600" dirty="0" smtClean="0">
                <a:latin typeface="Rockwell" pitchFamily="18" charset="0"/>
              </a:rPr>
              <a:t>Anchoring decentralization on the principles of social accountability </a:t>
            </a:r>
            <a:r>
              <a:rPr lang="en-US" sz="2600" smtClean="0">
                <a:latin typeface="Rockwell" pitchFamily="18" charset="0"/>
              </a:rPr>
              <a:t>and </a:t>
            </a:r>
            <a:r>
              <a:rPr lang="en-US" sz="2600" smtClean="0">
                <a:latin typeface="Rockwell" pitchFamily="18" charset="0"/>
              </a:rPr>
              <a:t>citizens’ </a:t>
            </a:r>
            <a:r>
              <a:rPr lang="en-US" sz="2600" dirty="0" smtClean="0">
                <a:latin typeface="Rockwell" pitchFamily="18" charset="0"/>
              </a:rPr>
              <a:t>participation</a:t>
            </a:r>
          </a:p>
          <a:p>
            <a:pPr algn="just">
              <a:spcBef>
                <a:spcPts val="0"/>
              </a:spcBef>
            </a:pPr>
            <a:r>
              <a:rPr lang="en-US" sz="2600" dirty="0" smtClean="0">
                <a:latin typeface="Rockwell" pitchFamily="18" charset="0"/>
              </a:rPr>
              <a:t>Giving prominence to the role of civil society in ensuring proper accountability, transparency and effective citizen participation </a:t>
            </a:r>
          </a:p>
          <a:p>
            <a:pPr algn="just">
              <a:spcBef>
                <a:spcPts val="0"/>
              </a:spcBef>
            </a:pPr>
            <a:r>
              <a:rPr lang="en-US" sz="2600" dirty="0" smtClean="0">
                <a:latin typeface="Rockwell" pitchFamily="18" charset="0"/>
              </a:rPr>
              <a:t>Building the capacities of key stakeholders particularly the Local Councils involved in the Decentralization process</a:t>
            </a:r>
            <a:endParaRPr lang="en-GB" sz="2600" dirty="0" smtClean="0">
              <a:latin typeface="Rockwell" pitchFamily="18" charset="0"/>
            </a:endParaRPr>
          </a:p>
          <a:p>
            <a:endParaRPr lang="en-GB" dirty="0" smtClean="0"/>
          </a:p>
        </p:txBody>
      </p:sp>
      <p:sp>
        <p:nvSpPr>
          <p:cNvPr id="4" name="Date Placeholder 3"/>
          <p:cNvSpPr>
            <a:spLocks noGrp="1"/>
          </p:cNvSpPr>
          <p:nvPr>
            <p:ph type="dt" sz="quarter" idx="10"/>
          </p:nvPr>
        </p:nvSpPr>
        <p:spPr/>
        <p:txBody>
          <a:bodyPr/>
          <a:lstStyle/>
          <a:p>
            <a:pPr>
              <a:defRPr/>
            </a:pPr>
            <a:fld id="{E53EB7DF-7039-44FF-9D68-5EA9B641732C}" type="datetime5">
              <a:rPr lang="en-GB"/>
              <a:pPr>
                <a:defRPr/>
              </a:pPr>
              <a:t>9-May-14</a:t>
            </a:fld>
            <a:endParaRPr lang="en-GB"/>
          </a:p>
        </p:txBody>
      </p:sp>
      <p:sp>
        <p:nvSpPr>
          <p:cNvPr id="5" name="Slide Number Placeholder 4"/>
          <p:cNvSpPr>
            <a:spLocks noGrp="1"/>
          </p:cNvSpPr>
          <p:nvPr>
            <p:ph type="sldNum" sz="quarter" idx="12"/>
          </p:nvPr>
        </p:nvSpPr>
        <p:spPr/>
        <p:txBody>
          <a:bodyPr/>
          <a:lstStyle/>
          <a:p>
            <a:pPr>
              <a:defRPr/>
            </a:pPr>
            <a:fld id="{2C93553F-BC48-4C67-BAC5-CD068F407F03}" type="slidenum">
              <a:rPr lang="en-GB"/>
              <a:pPr>
                <a:defRPr/>
              </a:pPr>
              <a:t>6</a:t>
            </a:fld>
            <a:endParaRPr lang="en-GB"/>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smtClean="0">
                <a:latin typeface="Rockwell" pitchFamily="18" charset="0"/>
              </a:rPr>
              <a:t>2. Devolution within the </a:t>
            </a:r>
            <a:br>
              <a:rPr lang="en-US" sz="2600" b="1" dirty="0" smtClean="0">
                <a:latin typeface="Rockwell" pitchFamily="18" charset="0"/>
              </a:rPr>
            </a:br>
            <a:r>
              <a:rPr lang="en-US" sz="2600" b="1" dirty="0" smtClean="0">
                <a:latin typeface="Rockwell" pitchFamily="18" charset="0"/>
              </a:rPr>
              <a:t>SL Decentralization Context</a:t>
            </a:r>
            <a:endParaRPr lang="en-US" sz="2600" b="1" dirty="0">
              <a:latin typeface="Rockwell" pitchFamily="18" charset="0"/>
            </a:endParaRPr>
          </a:p>
        </p:txBody>
      </p:sp>
      <p:sp>
        <p:nvSpPr>
          <p:cNvPr id="3" name="Content Placeholder 2"/>
          <p:cNvSpPr>
            <a:spLocks noGrp="1"/>
          </p:cNvSpPr>
          <p:nvPr>
            <p:ph idx="1"/>
          </p:nvPr>
        </p:nvSpPr>
        <p:spPr>
          <a:xfrm>
            <a:off x="179512" y="1412776"/>
            <a:ext cx="8784976" cy="5112568"/>
          </a:xfrm>
        </p:spPr>
        <p:txBody>
          <a:bodyPr/>
          <a:lstStyle/>
          <a:p>
            <a:pPr marL="0" lvl="1" indent="0" algn="just">
              <a:spcBef>
                <a:spcPts val="0"/>
              </a:spcBef>
              <a:buNone/>
            </a:pPr>
            <a:r>
              <a:rPr lang="en-US" sz="2600" b="1" dirty="0" smtClean="0">
                <a:latin typeface="Rockwell" pitchFamily="18" charset="0"/>
              </a:rPr>
              <a:t>Meaning:</a:t>
            </a:r>
            <a:r>
              <a:rPr lang="en-US" sz="2600" dirty="0" smtClean="0">
                <a:latin typeface="Rockwell" pitchFamily="18" charset="0"/>
              </a:rPr>
              <a:t>  </a:t>
            </a:r>
            <a:r>
              <a:rPr lang="en-US" sz="2600" b="1" i="1" dirty="0" smtClean="0">
                <a:latin typeface="Rockwell" pitchFamily="18" charset="0"/>
              </a:rPr>
              <a:t>The transfer of functions with accompanied resources from Central Government (MDAs) to the Local Councils as envisaged in the respective policies and legislation.</a:t>
            </a:r>
          </a:p>
          <a:p>
            <a:pPr marL="342900" lvl="1" indent="-342900" algn="just">
              <a:spcBef>
                <a:spcPts val="0"/>
              </a:spcBef>
              <a:buFont typeface="Arial" charset="0"/>
              <a:buChar char="•"/>
            </a:pPr>
            <a:r>
              <a:rPr lang="en-US" sz="2600" dirty="0" smtClean="0">
                <a:latin typeface="Rockwell" pitchFamily="18" charset="0"/>
              </a:rPr>
              <a:t>Allows for more appropriate, specific-based, effective  and efficient delivery of services to the respective localities</a:t>
            </a:r>
          </a:p>
          <a:p>
            <a:pPr marL="342900" lvl="1" indent="-342900" algn="just">
              <a:spcBef>
                <a:spcPts val="0"/>
              </a:spcBef>
              <a:buFont typeface="Arial" charset="0"/>
              <a:buChar char="•"/>
            </a:pPr>
            <a:r>
              <a:rPr lang="en-US" sz="2600" dirty="0" smtClean="0">
                <a:latin typeface="Rockwell" pitchFamily="18" charset="0"/>
              </a:rPr>
              <a:t>Reduces distance between frontline service providers and managers</a:t>
            </a:r>
          </a:p>
          <a:p>
            <a:pPr marL="342900" lvl="1" indent="-342900" algn="just">
              <a:spcBef>
                <a:spcPts val="0"/>
              </a:spcBef>
              <a:buFont typeface="Arial" charset="0"/>
              <a:buChar char="•"/>
            </a:pPr>
            <a:r>
              <a:rPr lang="en-US" sz="2600" dirty="0" smtClean="0">
                <a:latin typeface="Rockwell" pitchFamily="18" charset="0"/>
              </a:rPr>
              <a:t>Enhances greater accountability by service providers to the local people (beneficiaries)</a:t>
            </a:r>
          </a:p>
          <a:p>
            <a:pPr marL="342900" lvl="1" indent="-342900" algn="just">
              <a:spcBef>
                <a:spcPts val="0"/>
              </a:spcBef>
              <a:buFont typeface="Arial" charset="0"/>
              <a:buChar char="•"/>
            </a:pPr>
            <a:r>
              <a:rPr lang="en-US" sz="2600" dirty="0" smtClean="0">
                <a:latin typeface="Rockwell" pitchFamily="18" charset="0"/>
              </a:rPr>
              <a:t>Ensures that money for public services is spread equitably among Local Councils/Districts</a:t>
            </a:r>
          </a:p>
        </p:txBody>
      </p:sp>
      <p:sp>
        <p:nvSpPr>
          <p:cNvPr id="4" name="Date Placeholder 3"/>
          <p:cNvSpPr>
            <a:spLocks noGrp="1"/>
          </p:cNvSpPr>
          <p:nvPr>
            <p:ph type="dt" sz="half" idx="10"/>
          </p:nvPr>
        </p:nvSpPr>
        <p:spPr/>
        <p:txBody>
          <a:bodyPr/>
          <a:lstStyle/>
          <a:p>
            <a:pPr>
              <a:defRPr/>
            </a:pPr>
            <a:fld id="{FB178AA8-08A8-4AEF-9AF7-AD10B77E50C4}" type="datetime5">
              <a:rPr lang="en-GB" smtClean="0"/>
              <a:pPr>
                <a:defRPr/>
              </a:pPr>
              <a:t>9-May-14</a:t>
            </a:fld>
            <a:endParaRPr lang="en-GB" dirty="0"/>
          </a:p>
        </p:txBody>
      </p:sp>
      <p:sp>
        <p:nvSpPr>
          <p:cNvPr id="5" name="Slide Number Placeholder 4"/>
          <p:cNvSpPr>
            <a:spLocks noGrp="1"/>
          </p:cNvSpPr>
          <p:nvPr>
            <p:ph type="sldNum" sz="quarter" idx="12"/>
          </p:nvPr>
        </p:nvSpPr>
        <p:spPr/>
        <p:txBody>
          <a:bodyPr/>
          <a:lstStyle/>
          <a:p>
            <a:pPr>
              <a:defRPr/>
            </a:pPr>
            <a:fld id="{1D6A2D26-2789-465E-8AE3-92781BC77400}" type="slidenum">
              <a:rPr lang="en-GB" smtClean="0"/>
              <a:pPr>
                <a:defRPr/>
              </a:pPr>
              <a:t>7</a:t>
            </a:fld>
            <a:endParaRPr lang="en-GB"/>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00188" y="274638"/>
            <a:ext cx="5786437" cy="1082675"/>
          </a:xfrm>
        </p:spPr>
        <p:txBody>
          <a:bodyPr/>
          <a:lstStyle/>
          <a:p>
            <a:r>
              <a:rPr lang="en-GB" sz="2800" b="1" dirty="0" smtClean="0">
                <a:latin typeface="Rockwell" pitchFamily="18" charset="0"/>
              </a:rPr>
              <a:t>3. Strategies to Facilitate Devolution in Sierra Leone</a:t>
            </a:r>
          </a:p>
        </p:txBody>
      </p:sp>
      <p:sp>
        <p:nvSpPr>
          <p:cNvPr id="3" name="Content Placeholder 2"/>
          <p:cNvSpPr>
            <a:spLocks noGrp="1"/>
          </p:cNvSpPr>
          <p:nvPr>
            <p:ph idx="1"/>
          </p:nvPr>
        </p:nvSpPr>
        <p:spPr>
          <a:xfrm>
            <a:off x="251520" y="1412776"/>
            <a:ext cx="8640960" cy="5088037"/>
          </a:xfrm>
        </p:spPr>
        <p:txBody>
          <a:bodyPr rtlCol="0">
            <a:normAutofit lnSpcReduction="10000"/>
          </a:bodyPr>
          <a:lstStyle/>
          <a:p>
            <a:pPr marL="514350" indent="-514350" algn="just" fontAlgn="auto">
              <a:spcBef>
                <a:spcPts val="0"/>
              </a:spcBef>
              <a:spcAft>
                <a:spcPts val="0"/>
              </a:spcAft>
              <a:buFont typeface="+mj-lt"/>
              <a:buAutoNum type="alphaLcParenR"/>
              <a:defRPr/>
            </a:pPr>
            <a:r>
              <a:rPr lang="en-US" sz="2600" dirty="0" smtClean="0">
                <a:latin typeface="Rockwell" pitchFamily="18" charset="0"/>
              </a:rPr>
              <a:t>Devolution of functions provided for in Schedule III of LGA 2004 and the SI No. 13 of 2004;</a:t>
            </a:r>
            <a:endParaRPr lang="en-GB" sz="2600" dirty="0" smtClean="0">
              <a:latin typeface="Rockwell" pitchFamily="18" charset="0"/>
            </a:endParaRPr>
          </a:p>
          <a:p>
            <a:pPr marL="514350" indent="-514350" algn="just" fontAlgn="auto">
              <a:spcBef>
                <a:spcPts val="0"/>
              </a:spcBef>
              <a:spcAft>
                <a:spcPts val="0"/>
              </a:spcAft>
              <a:buFont typeface="+mj-lt"/>
              <a:buAutoNum type="alphaLcParenR"/>
              <a:defRPr/>
            </a:pPr>
            <a:r>
              <a:rPr lang="en-US" sz="2600" dirty="0" smtClean="0">
                <a:latin typeface="Rockwell" pitchFamily="18" charset="0"/>
              </a:rPr>
              <a:t>Devolution is a continuous process and  not a one-off </a:t>
            </a:r>
            <a:endParaRPr lang="en-GB" sz="2600" dirty="0" smtClean="0">
              <a:latin typeface="Rockwell" pitchFamily="18" charset="0"/>
            </a:endParaRPr>
          </a:p>
          <a:p>
            <a:pPr marL="514350" indent="-514350" algn="just" fontAlgn="auto">
              <a:spcBef>
                <a:spcPts val="0"/>
              </a:spcBef>
              <a:spcAft>
                <a:spcPts val="0"/>
              </a:spcAft>
              <a:buFont typeface="+mj-lt"/>
              <a:buAutoNum type="alphaLcParenR"/>
              <a:defRPr/>
            </a:pPr>
            <a:r>
              <a:rPr lang="en-US" sz="2600" dirty="0" smtClean="0">
                <a:latin typeface="Rockwell" pitchFamily="18" charset="0"/>
              </a:rPr>
              <a:t>MDAs prepared devolution roll out plans;  </a:t>
            </a:r>
          </a:p>
          <a:p>
            <a:pPr marL="514350" indent="-514350" algn="just" fontAlgn="auto">
              <a:spcBef>
                <a:spcPts val="0"/>
              </a:spcBef>
              <a:spcAft>
                <a:spcPts val="0"/>
              </a:spcAft>
              <a:buFont typeface="+mj-lt"/>
              <a:buAutoNum type="alphaLcParenR"/>
              <a:defRPr/>
            </a:pPr>
            <a:r>
              <a:rPr lang="en-US" sz="2600" dirty="0" smtClean="0">
                <a:latin typeface="Rockwell" pitchFamily="18" charset="0"/>
              </a:rPr>
              <a:t>Devolution commenced in 2005 with the three biggest Ministries – Agriculture, Education and Health;</a:t>
            </a:r>
          </a:p>
          <a:p>
            <a:pPr marL="514350" indent="-514350" algn="just" fontAlgn="auto">
              <a:spcBef>
                <a:spcPts val="0"/>
              </a:spcBef>
              <a:spcAft>
                <a:spcPts val="0"/>
              </a:spcAft>
              <a:buFont typeface="+mj-lt"/>
              <a:buAutoNum type="alphaLcParenR"/>
              <a:defRPr/>
            </a:pPr>
            <a:r>
              <a:rPr lang="en-US" sz="2600" dirty="0" smtClean="0">
                <a:latin typeface="Rockwell" pitchFamily="18" charset="0"/>
              </a:rPr>
              <a:t>Opted for Symmetrical devolution;</a:t>
            </a:r>
          </a:p>
          <a:p>
            <a:pPr marL="514350" indent="-514350" algn="just" fontAlgn="auto">
              <a:spcBef>
                <a:spcPts val="0"/>
              </a:spcBef>
              <a:spcAft>
                <a:spcPts val="0"/>
              </a:spcAft>
              <a:buFont typeface="+mj-lt"/>
              <a:buAutoNum type="alphaLcParenR"/>
              <a:defRPr/>
            </a:pPr>
            <a:r>
              <a:rPr lang="en-US" sz="2600" dirty="0" smtClean="0">
                <a:latin typeface="Rockwell" pitchFamily="18" charset="0"/>
              </a:rPr>
              <a:t>A Special Account known as Code 701 (Transfers to LCs) was opened in the Ministry of Finance as a transit account to ring-fence devolved funds;</a:t>
            </a:r>
          </a:p>
          <a:p>
            <a:pPr marL="514350" indent="-514350" algn="just" fontAlgn="auto">
              <a:spcBef>
                <a:spcPts val="0"/>
              </a:spcBef>
              <a:spcAft>
                <a:spcPts val="0"/>
              </a:spcAft>
              <a:buFont typeface="+mj-lt"/>
              <a:buAutoNum type="alphaLcParenR"/>
              <a:defRPr/>
            </a:pPr>
            <a:r>
              <a:rPr lang="en-US" sz="2600" dirty="0" smtClean="0">
                <a:latin typeface="Rockwell" pitchFamily="18" charset="0"/>
              </a:rPr>
              <a:t>MDAs and LCs to undertake joint verification of assets and personnel followed by formal pronouncement of transfer of functions.</a:t>
            </a:r>
          </a:p>
          <a:p>
            <a:pPr marL="514350" indent="-514350" algn="just" fontAlgn="auto">
              <a:spcBef>
                <a:spcPts val="0"/>
              </a:spcBef>
              <a:spcAft>
                <a:spcPts val="0"/>
              </a:spcAft>
              <a:buFont typeface="+mj-lt"/>
              <a:buAutoNum type="alphaLcParenR"/>
              <a:defRPr/>
            </a:pPr>
            <a:endParaRPr lang="en-GB" sz="2600" dirty="0" smtClean="0">
              <a:latin typeface="Rockwell" pitchFamily="18" charset="0"/>
            </a:endParaRPr>
          </a:p>
          <a:p>
            <a:pPr marL="514350" indent="-514350" algn="just" fontAlgn="auto">
              <a:spcBef>
                <a:spcPts val="0"/>
              </a:spcBef>
              <a:spcAft>
                <a:spcPts val="0"/>
              </a:spcAft>
              <a:buFont typeface="+mj-lt"/>
              <a:buAutoNum type="alphaLcParenR"/>
              <a:defRPr/>
            </a:pPr>
            <a:endParaRPr lang="en-GB" sz="2600" dirty="0" smtClean="0">
              <a:latin typeface="Rockwell" pitchFamily="18" charset="0"/>
            </a:endParaRPr>
          </a:p>
          <a:p>
            <a:pPr marL="514350" indent="-514350" algn="just" fontAlgn="auto">
              <a:spcBef>
                <a:spcPts val="0"/>
              </a:spcBef>
              <a:spcAft>
                <a:spcPts val="0"/>
              </a:spcAft>
              <a:buFont typeface="+mj-lt"/>
              <a:buAutoNum type="alphaLcParenR"/>
              <a:defRPr/>
            </a:pPr>
            <a:endParaRPr lang="en-GB" sz="2600" dirty="0" smtClean="0">
              <a:latin typeface="Rockwell" pitchFamily="18" charset="0"/>
            </a:endParaRPr>
          </a:p>
          <a:p>
            <a:pPr marL="514350" indent="-514350" fontAlgn="auto">
              <a:spcAft>
                <a:spcPts val="0"/>
              </a:spcAft>
              <a:buFont typeface="+mj-lt"/>
              <a:buAutoNum type="alphaLcParenR"/>
              <a:defRPr/>
            </a:pPr>
            <a:endParaRPr lang="en-GB" sz="3600" dirty="0" smtClean="0">
              <a:latin typeface="Rockwell" pitchFamily="18" charset="0"/>
            </a:endParaRPr>
          </a:p>
          <a:p>
            <a:pPr fontAlgn="auto">
              <a:spcAft>
                <a:spcPts val="0"/>
              </a:spcAft>
              <a:buFont typeface="Arial" pitchFamily="34" charset="0"/>
              <a:buChar char="•"/>
              <a:defRPr/>
            </a:pPr>
            <a:endParaRPr lang="en-GB" dirty="0" smtClean="0">
              <a:latin typeface="Rockwell" pitchFamily="18" charset="0"/>
            </a:endParaRPr>
          </a:p>
          <a:p>
            <a:pPr fontAlgn="auto">
              <a:spcAft>
                <a:spcPts val="0"/>
              </a:spcAft>
              <a:buFont typeface="Arial" pitchFamily="34" charset="0"/>
              <a:buChar char="•"/>
              <a:defRPr/>
            </a:pPr>
            <a:endParaRPr lang="en-GB" dirty="0"/>
          </a:p>
        </p:txBody>
      </p:sp>
      <p:sp>
        <p:nvSpPr>
          <p:cNvPr id="4" name="Date Placeholder 3"/>
          <p:cNvSpPr>
            <a:spLocks noGrp="1"/>
          </p:cNvSpPr>
          <p:nvPr>
            <p:ph type="dt" sz="quarter" idx="10"/>
          </p:nvPr>
        </p:nvSpPr>
        <p:spPr/>
        <p:txBody>
          <a:bodyPr/>
          <a:lstStyle/>
          <a:p>
            <a:pPr>
              <a:defRPr/>
            </a:pPr>
            <a:fld id="{E53EB7DF-7039-44FF-9D68-5EA9B641732C}" type="datetime5">
              <a:rPr lang="en-GB"/>
              <a:pPr>
                <a:defRPr/>
              </a:pPr>
              <a:t>9-May-14</a:t>
            </a:fld>
            <a:endParaRPr lang="en-GB"/>
          </a:p>
        </p:txBody>
      </p:sp>
      <p:sp>
        <p:nvSpPr>
          <p:cNvPr id="5" name="Slide Number Placeholder 4"/>
          <p:cNvSpPr>
            <a:spLocks noGrp="1"/>
          </p:cNvSpPr>
          <p:nvPr>
            <p:ph type="sldNum" sz="quarter" idx="12"/>
          </p:nvPr>
        </p:nvSpPr>
        <p:spPr/>
        <p:txBody>
          <a:bodyPr/>
          <a:lstStyle/>
          <a:p>
            <a:pPr>
              <a:defRPr/>
            </a:pPr>
            <a:fld id="{5A15FFFD-8F02-4A44-9060-0C49FEBB00C1}" type="slidenum">
              <a:rPr lang="en-GB"/>
              <a:pPr>
                <a:defRPr/>
              </a:pPr>
              <a:t>8</a:t>
            </a:fld>
            <a:endParaRPr lang="en-GB"/>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88" y="274638"/>
            <a:ext cx="5786437" cy="1082675"/>
          </a:xfrm>
        </p:spPr>
        <p:txBody>
          <a:bodyPr/>
          <a:lstStyle/>
          <a:p>
            <a:r>
              <a:rPr lang="en-GB" sz="2800" b="1" dirty="0" smtClean="0">
                <a:latin typeface="Rockwell" pitchFamily="18" charset="0"/>
              </a:rPr>
              <a:t>4. Status of Devolution</a:t>
            </a:r>
          </a:p>
        </p:txBody>
      </p:sp>
      <p:sp>
        <p:nvSpPr>
          <p:cNvPr id="3" name="Content Placeholder 2"/>
          <p:cNvSpPr>
            <a:spLocks noGrp="1"/>
          </p:cNvSpPr>
          <p:nvPr>
            <p:ph idx="1"/>
          </p:nvPr>
        </p:nvSpPr>
        <p:spPr>
          <a:xfrm>
            <a:off x="251520" y="1412776"/>
            <a:ext cx="8640960" cy="5088037"/>
          </a:xfrm>
        </p:spPr>
        <p:txBody>
          <a:bodyPr rtlCol="0">
            <a:normAutofit lnSpcReduction="10000"/>
          </a:bodyPr>
          <a:lstStyle/>
          <a:p>
            <a:pPr marL="404813" lvl="1" indent="-404813" fontAlgn="auto">
              <a:spcBef>
                <a:spcPct val="0"/>
              </a:spcBef>
              <a:spcAft>
                <a:spcPts val="0"/>
              </a:spcAft>
              <a:buFont typeface="+mj-lt"/>
              <a:buAutoNum type="alphaLcParenR"/>
              <a:defRPr/>
            </a:pPr>
            <a:r>
              <a:rPr lang="en-US" sz="2600" b="1" dirty="0" smtClean="0">
                <a:latin typeface="Rockwell" pitchFamily="18" charset="0"/>
                <a:ea typeface="+mj-ea"/>
                <a:cs typeface="+mj-cs"/>
              </a:rPr>
              <a:t>Administrative/Functional Devolution</a:t>
            </a:r>
          </a:p>
          <a:p>
            <a:pPr marL="342900" lvl="1" indent="-342900" algn="just">
              <a:spcBef>
                <a:spcPts val="0"/>
              </a:spcBef>
              <a:buFont typeface="Arial" charset="0"/>
              <a:buChar char="•"/>
              <a:defRPr/>
            </a:pPr>
            <a:r>
              <a:rPr lang="en-US" sz="2600" dirty="0" smtClean="0">
                <a:latin typeface="Rockwell" pitchFamily="18" charset="0"/>
              </a:rPr>
              <a:t>15 MDAs to  devolve functions and activities to LCs and to date only 9 MDAs have either fully or partially devolved functions to LCs</a:t>
            </a:r>
          </a:p>
          <a:p>
            <a:pPr marL="342900" lvl="1" indent="-342900" algn="just">
              <a:spcBef>
                <a:spcPts val="0"/>
              </a:spcBef>
              <a:buFont typeface="Arial" charset="0"/>
              <a:buChar char="•"/>
              <a:defRPr/>
            </a:pPr>
            <a:r>
              <a:rPr lang="en-US" sz="2600" dirty="0" smtClean="0">
                <a:latin typeface="Rockwell" pitchFamily="18" charset="0"/>
              </a:rPr>
              <a:t>Eighty (80) functions were slated to be devolved to Councils by end of 2008 but only 37 were devolved by December 2008, and to date 56</a:t>
            </a:r>
          </a:p>
          <a:p>
            <a:pPr marL="342900" lvl="1" indent="-342900" algn="just">
              <a:spcBef>
                <a:spcPts val="0"/>
              </a:spcBef>
              <a:buFont typeface="Arial" charset="0"/>
              <a:buChar char="•"/>
              <a:defRPr/>
            </a:pPr>
            <a:r>
              <a:rPr lang="en-US" sz="2600" dirty="0" smtClean="0">
                <a:latin typeface="Rockwell" pitchFamily="18" charset="0"/>
              </a:rPr>
              <a:t>Where personnel are available, MDAs have transferred those staff to the LCs but in a de-concentrated fashion</a:t>
            </a:r>
          </a:p>
          <a:p>
            <a:pPr marL="342900" lvl="1" indent="-342900" algn="just">
              <a:spcBef>
                <a:spcPts val="0"/>
              </a:spcBef>
              <a:buFont typeface="Arial" charset="0"/>
              <a:buChar char="•"/>
              <a:defRPr/>
            </a:pPr>
            <a:r>
              <a:rPr lang="en-US" sz="2600" dirty="0" smtClean="0">
                <a:latin typeface="Rockwell" pitchFamily="18" charset="0"/>
              </a:rPr>
              <a:t>Personnel are still receiving salaries from their parent Bodies</a:t>
            </a:r>
          </a:p>
          <a:p>
            <a:pPr marL="342900" lvl="1" indent="-342900" algn="just">
              <a:spcBef>
                <a:spcPts val="0"/>
              </a:spcBef>
              <a:buFont typeface="Arial" charset="0"/>
              <a:buChar char="•"/>
              <a:defRPr/>
            </a:pPr>
            <a:r>
              <a:rPr lang="en-US" sz="2600" dirty="0" smtClean="0">
                <a:latin typeface="Rockwell" pitchFamily="18" charset="0"/>
              </a:rPr>
              <a:t>A demand and supply-driven grant introduced for MDAs to facilitate their role in the devolution process</a:t>
            </a:r>
            <a:endParaRPr lang="en-GB" sz="2600" dirty="0" smtClean="0">
              <a:latin typeface="Rockwell" pitchFamily="18" charset="0"/>
            </a:endParaRPr>
          </a:p>
          <a:p>
            <a:pPr marL="342900" lvl="1" indent="-342900" algn="just">
              <a:spcBef>
                <a:spcPts val="0"/>
              </a:spcBef>
              <a:buFont typeface="Arial" charset="0"/>
              <a:buChar char="•"/>
              <a:defRPr/>
            </a:pPr>
            <a:endParaRPr lang="en-GB" sz="2600" dirty="0" smtClean="0">
              <a:latin typeface="Rockwell" pitchFamily="18" charset="0"/>
            </a:endParaRPr>
          </a:p>
          <a:p>
            <a:pPr marL="342900" lvl="1" indent="-342900" algn="just">
              <a:spcBef>
                <a:spcPts val="0"/>
              </a:spcBef>
              <a:buFont typeface="Arial" charset="0"/>
              <a:buChar char="•"/>
              <a:defRPr/>
            </a:pPr>
            <a:endParaRPr lang="en-US" sz="2600" dirty="0" smtClean="0">
              <a:latin typeface="Rockwell" pitchFamily="18" charset="0"/>
            </a:endParaRPr>
          </a:p>
          <a:p>
            <a:pPr marL="342900" lvl="1" indent="-342900" algn="just">
              <a:spcBef>
                <a:spcPts val="0"/>
              </a:spcBef>
              <a:buFont typeface="Arial" charset="0"/>
              <a:buChar char="•"/>
              <a:defRPr/>
            </a:pPr>
            <a:endParaRPr lang="en-GB" sz="2600" dirty="0" smtClean="0">
              <a:latin typeface="Rockwell" pitchFamily="18" charset="0"/>
            </a:endParaRPr>
          </a:p>
          <a:p>
            <a:pPr fontAlgn="auto">
              <a:spcAft>
                <a:spcPts val="0"/>
              </a:spcAft>
              <a:buFont typeface="Arial" pitchFamily="34" charset="0"/>
              <a:buChar char="•"/>
              <a:defRPr/>
            </a:pPr>
            <a:endParaRPr lang="en-GB" dirty="0"/>
          </a:p>
        </p:txBody>
      </p:sp>
      <p:sp>
        <p:nvSpPr>
          <p:cNvPr id="4" name="Date Placeholder 3"/>
          <p:cNvSpPr>
            <a:spLocks noGrp="1"/>
          </p:cNvSpPr>
          <p:nvPr>
            <p:ph type="dt" sz="quarter" idx="10"/>
          </p:nvPr>
        </p:nvSpPr>
        <p:spPr/>
        <p:txBody>
          <a:bodyPr/>
          <a:lstStyle/>
          <a:p>
            <a:pPr>
              <a:defRPr/>
            </a:pPr>
            <a:fld id="{E53EB7DF-7039-44FF-9D68-5EA9B641732C}" type="datetime5">
              <a:rPr lang="en-GB"/>
              <a:pPr>
                <a:defRPr/>
              </a:pPr>
              <a:t>9-May-14</a:t>
            </a:fld>
            <a:endParaRPr lang="en-GB"/>
          </a:p>
        </p:txBody>
      </p:sp>
      <p:sp>
        <p:nvSpPr>
          <p:cNvPr id="5" name="Slide Number Placeholder 4"/>
          <p:cNvSpPr>
            <a:spLocks noGrp="1"/>
          </p:cNvSpPr>
          <p:nvPr>
            <p:ph type="sldNum" sz="quarter" idx="12"/>
          </p:nvPr>
        </p:nvSpPr>
        <p:spPr/>
        <p:txBody>
          <a:bodyPr/>
          <a:lstStyle/>
          <a:p>
            <a:pPr>
              <a:defRPr/>
            </a:pPr>
            <a:fld id="{5AECBACE-45DC-409D-8CEC-1C2C8C48E938}" type="slidenum">
              <a:rPr lang="en-GB"/>
              <a:pPr>
                <a:defRPr/>
              </a:pPr>
              <a:t>9</a:t>
            </a:fld>
            <a:endParaRPr lang="en-GB"/>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anaging Devolution in Sierra Leone&amp;#x0D;&amp;#x0A;&amp;#x0D;&amp;#x0A;&amp;#x0D;&amp;#x0A;Presentation By &amp;#x0D;&amp;#x0A;&amp;#x0D;&amp;#x0A;Alhassan J. Kanu&amp;#x0D;&amp;#x0A;DIRECTOR &amp;#x0D;&amp;#x0A;Decentralization Secretariat, &amp;#x0D;&amp;#x0A;M&quot;/&gt;&lt;property id=&quot;20307&quot; value=&quot;256&quot;/&gt;&lt;/object&gt;&lt;object type=&quot;3&quot; unique_id=&quot;10005&quot;&gt;&lt;property id=&quot;20148&quot; value=&quot;5&quot;/&gt;&lt;property id=&quot;20300&quot; value=&quot;Slide 2 - &amp;quot;Outline&amp;quot;&quot;/&gt;&lt;property id=&quot;20307&quot; value=&quot;257&quot;/&gt;&lt;/object&gt;&lt;object type=&quot;3&quot; unique_id=&quot;10006&quot;&gt;&lt;property id=&quot;20148&quot; value=&quot;5&quot;/&gt;&lt;property id=&quot;20300&quot; value=&quot;Slide 4 - &amp;quot;... purpose &amp;quot;&quot;/&gt;&lt;property id=&quot;20307&quot; value=&quot;258&quot;/&gt;&lt;/object&gt;&lt;object type=&quot;3&quot; unique_id=&quot;10007&quot;&gt;&lt;property id=&quot;20148&quot; value=&quot;5&quot;/&gt;&lt;property id=&quot;20300&quot; value=&quot;Slide 27 - &amp;quot;Thank you !!!!&amp;quot;&quot;/&gt;&lt;property id=&quot;20307&quot; value=&quot;259&quot;/&gt;&lt;/object&gt;&lt;object type=&quot;3&quot; unique_id=&quot;10032&quot;&gt;&lt;property id=&quot;20148&quot; value=&quot;5&quot;/&gt;&lt;property id=&quot;20300&quot; value=&quot;Slide 3 - &amp;quot;Background&amp;quot;&quot;/&gt;&lt;property id=&quot;20307&quot; value=&quot;260&quot;/&gt;&lt;/object&gt;&lt;object type=&quot;3&quot; unique_id=&quot;10089&quot;&gt;&lt;property id=&quot;20148&quot; value=&quot;5&quot;/&gt;&lt;property id=&quot;20300&quot; value=&quot;Slide 5 - &amp;quot;... Key elements &amp;quot;&quot;/&gt;&lt;property id=&quot;20307&quot; value=&quot;261&quot;/&gt;&lt;/object&gt;&lt;object type=&quot;3&quot; unique_id=&quot;10090&quot;&gt;&lt;property id=&quot;20148&quot; value=&quot;5&quot;/&gt;&lt;property id=&quot;20300&quot; value=&quot;Slide 6 - &amp;quot;... Key elements &amp;quot;&quot;/&gt;&lt;property id=&quot;20307&quot; value=&quot;262&quot;/&gt;&lt;/object&gt;&lt;object type=&quot;3&quot; unique_id=&quot;10136&quot;&gt;&lt;property id=&quot;20148&quot; value=&quot;5&quot;/&gt;&lt;property id=&quot;20300&quot; value=&quot;Slide 7 - &amp;quot;...  Background cont’d &amp;quot;&quot;/&gt;&lt;property id=&quot;20307&quot; value=&quot;263&quot;/&gt;&lt;/object&gt;&lt;object type=&quot;3&quot; unique_id=&quot;10187&quot;&gt;&lt;property id=&quot;20148&quot; value=&quot;5&quot;/&gt;&lt;property id=&quot;20300&quot; value=&quot;Slide 8 - &amp;quot;Strategies to Facilitate Devolution in Sierra Leone&amp;quot;&quot;/&gt;&lt;property id=&quot;20307&quot; value=&quot;264&quot;/&gt;&lt;/object&gt;&lt;object type=&quot;3&quot; unique_id=&quot;10243&quot;&gt;&lt;property id=&quot;20148&quot; value=&quot;5&quot;/&gt;&lt;property id=&quot;20300&quot; value=&quot;Slide 9 - &amp;quot;Strategies to Facilitate Devolution in Sierra Leone&amp;quot;&quot;/&gt;&lt;property id=&quot;20307&quot; value=&quot;265&quot;/&gt;&lt;/object&gt;&lt;object type=&quot;3&quot; unique_id=&quot;10304&quot;&gt;&lt;property id=&quot;20148&quot; value=&quot;5&quot;/&gt;&lt;property id=&quot;20300&quot; value=&quot;Slide 10 - &amp;quot;Strategies to Facilitate Devolution in Sierra Leone&amp;quot;&quot;/&gt;&lt;property id=&quot;20307&quot; value=&quot;266&quot;/&gt;&lt;/object&gt;&lt;object type=&quot;3&quot; unique_id=&quot;10396&quot;&gt;&lt;property id=&quot;20148&quot; value=&quot;5&quot;/&gt;&lt;property id=&quot;20300&quot; value=&quot;Slide 12 - &amp;quot;Status of Devolution&amp;quot;&quot;/&gt;&lt;property id=&quot;20307&quot; value=&quot;267&quot;/&gt;&lt;/object&gt;&lt;object type=&quot;3&quot; unique_id=&quot;10439&quot;&gt;&lt;property id=&quot;20148&quot; value=&quot;5&quot;/&gt;&lt;property id=&quot;20300&quot; value=&quot;Slide 11 - &amp;quot;Strategies to Facilitate Devolution in Sierra Leone&amp;quot;&quot;/&gt;&lt;property id=&quot;20307&quot; value=&quot;268&quot;/&gt;&lt;/object&gt;&lt;object type=&quot;3&quot; unique_id=&quot;10485&quot;&gt;&lt;property id=&quot;20148&quot; value=&quot;5&quot;/&gt;&lt;property id=&quot;20300&quot; value=&quot;Slide 15 - &amp;quot;Status of Devolution&amp;quot;&quot;/&gt;&lt;property id=&quot;20307&quot; value=&quot;269&quot;/&gt;&lt;/object&gt;&lt;object type=&quot;3&quot; unique_id=&quot;10582&quot;&gt;&lt;property id=&quot;20148&quot; value=&quot;5&quot;/&gt;&lt;property id=&quot;20300&quot; value=&quot;Slide 16 - &amp;quot;Status of Devolution&amp;quot;&quot;/&gt;&lt;property id=&quot;20307&quot; value=&quot;270&quot;/&gt;&lt;/object&gt;&lt;object type=&quot;3&quot; unique_id=&quot;10583&quot;&gt;&lt;property id=&quot;20148&quot; value=&quot;5&quot;/&gt;&lt;property id=&quot;20300&quot; value=&quot;Slide 17 - &amp;quot; ... Fiscal transfers&amp;quot;&quot;/&gt;&lt;property id=&quot;20307&quot; value=&quot;271&quot;/&gt;&lt;/object&gt;&lt;object type=&quot;3&quot; unique_id=&quot;10908&quot;&gt;&lt;property id=&quot;20148&quot; value=&quot;5&quot;/&gt;&lt;property id=&quot;20300&quot; value=&quot;Slide 18 - &amp;quot;Challenges &amp;quot;&quot;/&gt;&lt;property id=&quot;20307&quot; value=&quot;272&quot;/&gt;&lt;/object&gt;&lt;object type=&quot;3&quot; unique_id=&quot;10909&quot;&gt;&lt;property id=&quot;20148&quot; value=&quot;5&quot;/&gt;&lt;property id=&quot;20300&quot; value=&quot;Slide 19 - &amp;quot;Challenges &amp;quot;&quot;/&gt;&lt;property id=&quot;20307&quot; value=&quot;273&quot;/&gt;&lt;/object&gt;&lt;object type=&quot;3&quot; unique_id=&quot;10970&quot;&gt;&lt;property id=&quot;20148&quot; value=&quot;5&quot;/&gt;&lt;property id=&quot;20300&quot; value=&quot;Slide 20 - &amp;quot;Challenges &amp;quot;&quot;/&gt;&lt;property id=&quot;20307&quot; value=&quot;274&quot;/&gt;&lt;/object&gt;&lt;object type=&quot;3&quot; unique_id=&quot;11034&quot;&gt;&lt;property id=&quot;20148&quot; value=&quot;5&quot;/&gt;&lt;property id=&quot;20300&quot; value=&quot;Slide 21 - &amp;quot;Lessons Learnt&amp;quot;&quot;/&gt;&lt;property id=&quot;20307&quot; value=&quot;275&quot;/&gt;&lt;/object&gt;&lt;object type=&quot;3&quot; unique_id=&quot;11146&quot;&gt;&lt;property id=&quot;20148&quot; value=&quot;5&quot;/&gt;&lt;property id=&quot;20300&quot; value=&quot;Slide 22 - &amp;quot;Lessons Learnt&amp;quot;&quot;/&gt;&lt;property id=&quot;20307&quot; value=&quot;277&quot;/&gt;&lt;/object&gt;&lt;object type=&quot;3&quot; unique_id=&quot;11147&quot;&gt;&lt;property id=&quot;20148&quot; value=&quot;5&quot;/&gt;&lt;property id=&quot;20300&quot; value=&quot;Slide 23 - &amp;quot;Lessons Learnt&amp;quot;&quot;/&gt;&lt;property id=&quot;20307&quot; value=&quot;278&quot;/&gt;&lt;/object&gt;&lt;object type=&quot;3&quot; unique_id=&quot;11223&quot;&gt;&lt;property id=&quot;20148&quot; value=&quot;5&quot;/&gt;&lt;property id=&quot;20300&quot; value=&quot;Slide 24 - &amp;quot;The Way Forward&amp;quot;&quot;/&gt;&lt;property id=&quot;20307&quot; value=&quot;279&quot;/&gt;&lt;/object&gt;&lt;object type=&quot;3&quot; unique_id=&quot;11328&quot;&gt;&lt;property id=&quot;20148&quot; value=&quot;5&quot;/&gt;&lt;property id=&quot;20300&quot; value=&quot;Slide 25 - &amp;quot;The Way Forward&amp;quot;&quot;/&gt;&lt;property id=&quot;20307&quot; value=&quot;280&quot;/&gt;&lt;/object&gt;&lt;object type=&quot;3&quot; unique_id=&quot;11329&quot;&gt;&lt;property id=&quot;20148&quot; value=&quot;5&quot;/&gt;&lt;property id=&quot;20300&quot; value=&quot;Slide 26 - &amp;quot;The Way Forward&amp;quot;&quot;/&gt;&lt;property id=&quot;20307&quot; value=&quot;281&quot;/&gt;&lt;/object&gt;&lt;object type=&quot;3&quot; unique_id=&quot;11666&quot;&gt;&lt;property id=&quot;20148&quot; value=&quot;5&quot;/&gt;&lt;property id=&quot;20300&quot; value=&quot;Slide 13&quot;/&gt;&lt;property id=&quot;20307&quot; value=&quot;282&quot;/&gt;&lt;/object&gt;&lt;object type=&quot;3&quot; unique_id=&quot;11667&quot;&gt;&lt;property id=&quot;20148&quot; value=&quot;5&quot;/&gt;&lt;property id=&quot;20300&quot; value=&quot;Slide 14&quot;/&gt;&lt;property id=&quot;20307&quot; value=&quot;283&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1171</TotalTime>
  <Words>1899</Words>
  <Application>Microsoft Office PowerPoint</Application>
  <PresentationFormat>On-screen Show (4:3)</PresentationFormat>
  <Paragraphs>287</Paragraphs>
  <Slides>35</Slides>
  <Notes>7</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Status Update on  Decentralization in  Sierra Leone  Presentation By   Alhassan Joseph Kanu DIRECTOR  Decentralization Secretariat,  Ministry of  Local Government &amp; Rural  Development  9th May 2014</vt:lpstr>
      <vt:lpstr>Presentation Outline</vt:lpstr>
      <vt:lpstr>Background</vt:lpstr>
      <vt:lpstr>... purpose </vt:lpstr>
      <vt:lpstr>Key Elements</vt:lpstr>
      <vt:lpstr>... Key elements </vt:lpstr>
      <vt:lpstr>2. Devolution within the  SL Decentralization Context</vt:lpstr>
      <vt:lpstr>3. Strategies to Facilitate Devolution in Sierra Leone</vt:lpstr>
      <vt:lpstr>4. Status of Devolution</vt:lpstr>
      <vt:lpstr>Slide 10</vt:lpstr>
      <vt:lpstr>Slide 11</vt:lpstr>
      <vt:lpstr>5. Link between Devolution and Local Services Delivery</vt:lpstr>
      <vt:lpstr>Link between Devolution and Local Services Delivery</vt:lpstr>
      <vt:lpstr>Link between Devolution and Local Services Delivery</vt:lpstr>
      <vt:lpstr>Link between Devolution and Local Services Delivery</vt:lpstr>
      <vt:lpstr>Health: Access to Gov’t Health Facilities</vt:lpstr>
      <vt:lpstr>Health: Satisfaction with Health  Care in Govt facilities</vt:lpstr>
      <vt:lpstr>Health: Usual Health Care Provider  by year</vt:lpstr>
      <vt:lpstr>Education Access to Primary Schools</vt:lpstr>
      <vt:lpstr>  Education Satisfaction with various aspects  of Primary Education </vt:lpstr>
      <vt:lpstr>  Education: Satisfaction with  various types of schools </vt:lpstr>
      <vt:lpstr>Slide 22</vt:lpstr>
      <vt:lpstr>  Accessibility:  a. Access to a Motorable  Road:  Distance to a motorable road without transport </vt:lpstr>
      <vt:lpstr>Accessibility-Roads by year </vt:lpstr>
      <vt:lpstr>Roads and Communication</vt:lpstr>
      <vt:lpstr>Water</vt:lpstr>
      <vt:lpstr>Water </vt:lpstr>
      <vt:lpstr>Quotes:</vt:lpstr>
      <vt:lpstr>Quotes:</vt:lpstr>
      <vt:lpstr>6. Challenges </vt:lpstr>
      <vt:lpstr>Challenges….</vt:lpstr>
      <vt:lpstr>7. The Way Forward</vt:lpstr>
      <vt:lpstr>The Way Forward……</vt:lpstr>
      <vt:lpstr>References</vt:lpstr>
      <vt:lpstr>References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Sheik Ahmed Tejan Rogers</dc:creator>
  <cp:lastModifiedBy>Owner</cp:lastModifiedBy>
  <cp:revision>137</cp:revision>
  <dcterms:created xsi:type="dcterms:W3CDTF">2010-04-24T20:17:30Z</dcterms:created>
  <dcterms:modified xsi:type="dcterms:W3CDTF">2014-05-09T14:27:38Z</dcterms:modified>
</cp:coreProperties>
</file>