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361" r:id="rId4"/>
    <p:sldId id="362" r:id="rId5"/>
    <p:sldId id="363" r:id="rId6"/>
    <p:sldId id="373" r:id="rId7"/>
    <p:sldId id="364" r:id="rId8"/>
    <p:sldId id="365" r:id="rId9"/>
    <p:sldId id="368" r:id="rId10"/>
    <p:sldId id="366" r:id="rId11"/>
    <p:sldId id="367" r:id="rId12"/>
    <p:sldId id="369" r:id="rId13"/>
  </p:sldIdLst>
  <p:sldSz cx="11880850" cy="8893175"/>
  <p:notesSz cx="7099300" cy="10223500"/>
  <p:defaultTextStyle>
    <a:defPPr>
      <a:defRPr lang="en-US"/>
    </a:defPPr>
    <a:lvl1pPr marL="0" algn="l" defTabSz="118707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93537" algn="l" defTabSz="118707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87074" algn="l" defTabSz="118707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80611" algn="l" defTabSz="118707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74148" algn="l" defTabSz="118707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67685" algn="l" defTabSz="118707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61222" algn="l" defTabSz="118707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54759" algn="l" defTabSz="118707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48296" algn="l" defTabSz="118707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602" y="-240"/>
      </p:cViewPr>
      <p:guideLst>
        <p:guide orient="horz" pos="2801"/>
        <p:guide pos="37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3220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onsulting%20files\Consulting\Cabinet%20Governance\DFID%20Capacity%20Blg%20to%20use%20Research%20Evidence\Baseline%20review\SL%20evidence%20table%20(rev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 dirty="0" smtClean="0"/>
              <a:t>Proportion of Cabinet Decisions </a:t>
            </a:r>
            <a:r>
              <a:rPr lang="en-US" sz="2400" dirty="0" smtClean="0">
                <a:solidFill>
                  <a:srgbClr val="FF0000"/>
                </a:solidFill>
              </a:rPr>
              <a:t>NOT</a:t>
            </a:r>
            <a:r>
              <a:rPr lang="en-US" sz="2400" dirty="0" smtClean="0"/>
              <a:t> Implemented</a:t>
            </a:r>
          </a:p>
        </c:rich>
      </c:tx>
      <c:layout>
        <c:manualLayout>
          <c:xMode val="edge"/>
          <c:yMode val="edge"/>
          <c:x val="0.12402694803048982"/>
          <c:y val="3.0470101023588016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implemented</c:v>
                </c:pt>
              </c:strCache>
            </c:strRef>
          </c:tx>
          <c:invertIfNegative val="0"/>
          <c:dLbls>
            <c:dLbl>
              <c:idx val="5"/>
              <c:numFmt formatCode="0.0%" sourceLinked="0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0.72000000000000064</c:v>
                </c:pt>
                <c:pt idx="1">
                  <c:v>0.54</c:v>
                </c:pt>
                <c:pt idx="2">
                  <c:v>0.52</c:v>
                </c:pt>
                <c:pt idx="3">
                  <c:v>0.46</c:v>
                </c:pt>
                <c:pt idx="4">
                  <c:v>0.35000000000000031</c:v>
                </c:pt>
                <c:pt idx="5">
                  <c:v>0.4990000000000015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287232"/>
        <c:axId val="36288768"/>
        <c:axId val="0"/>
      </c:bar3DChart>
      <c:catAx>
        <c:axId val="3628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288768"/>
        <c:crosses val="autoZero"/>
        <c:auto val="1"/>
        <c:lblAlgn val="ctr"/>
        <c:lblOffset val="100"/>
        <c:noMultiLvlLbl val="0"/>
      </c:catAx>
      <c:valAx>
        <c:axId val="36288768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6287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AU" sz="2800" dirty="0"/>
              <a:t>Analysis of Implementation </a:t>
            </a:r>
            <a:r>
              <a:rPr lang="en-AU" sz="2800" dirty="0" smtClean="0"/>
              <a:t>Issues</a:t>
            </a:r>
          </a:p>
          <a:p>
            <a:pPr>
              <a:defRPr sz="2000"/>
            </a:pPr>
            <a:endParaRPr lang="en-AU" sz="2800" dirty="0"/>
          </a:p>
          <a:p>
            <a:pPr>
              <a:defRPr sz="2000"/>
            </a:pPr>
            <a:endParaRPr lang="en-AU" sz="2800" dirty="0" smtClean="0"/>
          </a:p>
        </c:rich>
      </c:tx>
      <c:layout/>
      <c:overlay val="1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092491235601342"/>
          <c:y val="0.13674031391492691"/>
          <c:w val="0.6804828429313996"/>
          <c:h val="0.83014451183352944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59D05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explosion val="17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9.756097560975624E-2"/>
                  <c:y val="-9.7006650914755965E-2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Sheet1!$C$19:$E$19</c:f>
              <c:strCache>
                <c:ptCount val="3"/>
                <c:pt idx="0">
                  <c:v>Yes </c:v>
                </c:pt>
                <c:pt idx="1">
                  <c:v>Partly</c:v>
                </c:pt>
                <c:pt idx="2">
                  <c:v>No </c:v>
                </c:pt>
              </c:strCache>
            </c:strRef>
          </c:cat>
          <c:val>
            <c:numRef>
              <c:f>Sheet1!$C$25:$E$25</c:f>
              <c:numCache>
                <c:formatCode>0%</c:formatCode>
                <c:ptCount val="3"/>
                <c:pt idx="0">
                  <c:v>0.2</c:v>
                </c:pt>
                <c:pt idx="1">
                  <c:v>8.0000000000000057E-2</c:v>
                </c:pt>
                <c:pt idx="2">
                  <c:v>0.72000000000000053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</a:lstStyle>
          <a:p>
            <a:fld id="{6A5CCDCB-9D80-41F4-91CE-5E2057D4EE18}" type="datetimeFigureOut">
              <a:rPr lang="en-US" smtClean="0"/>
              <a:pPr/>
              <a:t>08-May-14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</a:lstStyle>
          <a:p>
            <a:fld id="{B9400BF1-6D9C-47D9-AEE7-A3668820668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4917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</a:lstStyle>
          <a:p>
            <a:fld id="{7D7713DC-2FB4-4265-9F35-27621F9C2E2D}" type="datetimeFigureOut">
              <a:rPr lang="en-US" smtClean="0"/>
              <a:pPr/>
              <a:t>08-May-14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9688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84" tIns="49492" rIns="98984" bIns="49492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56163"/>
            <a:ext cx="5679440" cy="4600575"/>
          </a:xfrm>
          <a:prstGeom prst="rect">
            <a:avLst/>
          </a:prstGeom>
        </p:spPr>
        <p:txBody>
          <a:bodyPr vert="horz" lIns="98984" tIns="49492" rIns="98984" bIns="4949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</a:lstStyle>
          <a:p>
            <a:fld id="{8829B35D-4ED4-4C4F-9D36-52FFA46B47A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271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870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593537" algn="l" defTabSz="11870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187074" algn="l" defTabSz="11870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780611" algn="l" defTabSz="11870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374148" algn="l" defTabSz="11870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967685" algn="l" defTabSz="11870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561222" algn="l" defTabSz="11870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154759" algn="l" defTabSz="11870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748296" algn="l" defTabSz="11870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064" y="2762651"/>
            <a:ext cx="10098723" cy="19062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128" y="5039466"/>
            <a:ext cx="8316595" cy="22727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3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7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0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74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67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61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54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48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14FB-D8AC-46DA-A7CF-3CB25EA40DE3}" type="datetime1">
              <a:rPr lang="en-US" smtClean="0"/>
              <a:pPr/>
              <a:t>08-May-14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29A-481F-4545-B907-5CB4D19BE0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D809-F244-4845-8830-DD819B6632C8}" type="datetime1">
              <a:rPr lang="en-US" smtClean="0"/>
              <a:pPr/>
              <a:t>08-May-14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29A-481F-4545-B907-5CB4D19BE0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3618" y="356141"/>
            <a:ext cx="2673191" cy="75880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42" y="356141"/>
            <a:ext cx="7821560" cy="758801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1E4E-A081-4705-96AF-64526058D86B}" type="datetime1">
              <a:rPr lang="en-US" smtClean="0"/>
              <a:pPr/>
              <a:t>08-May-14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29A-481F-4545-B907-5CB4D19BE0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700" b="1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95B3-2F43-454B-B01D-59947376C41B}" type="datetime1">
              <a:rPr lang="en-US" smtClean="0"/>
              <a:pPr/>
              <a:t>08-May-14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29A-481F-4545-B907-5CB4D19BE0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505" y="5714692"/>
            <a:ext cx="10098723" cy="1766283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505" y="3769308"/>
            <a:ext cx="10098723" cy="1945381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93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8707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806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741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676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6122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547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4829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D390-2687-45A0-BD7C-BB2F034E9348}" type="datetime1">
              <a:rPr lang="en-US" smtClean="0"/>
              <a:pPr/>
              <a:t>08-May-14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29A-481F-4545-B907-5CB4D19BE0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43" y="2075078"/>
            <a:ext cx="5247375" cy="586908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39432" y="2075078"/>
            <a:ext cx="5247375" cy="586908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CD4F-6C5C-4CBF-86D8-7844EFA1F3CA}" type="datetime1">
              <a:rPr lang="en-US" smtClean="0"/>
              <a:pPr/>
              <a:t>08-May-14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29A-481F-4545-B907-5CB4D19BE0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42" y="1990672"/>
            <a:ext cx="5249439" cy="82961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3537" indent="0">
              <a:buNone/>
              <a:defRPr sz="2600" b="1"/>
            </a:lvl2pPr>
            <a:lvl3pPr marL="1187074" indent="0">
              <a:buNone/>
              <a:defRPr sz="2300" b="1"/>
            </a:lvl3pPr>
            <a:lvl4pPr marL="1780611" indent="0">
              <a:buNone/>
              <a:defRPr sz="2100" b="1"/>
            </a:lvl4pPr>
            <a:lvl5pPr marL="2374148" indent="0">
              <a:buNone/>
              <a:defRPr sz="2100" b="1"/>
            </a:lvl5pPr>
            <a:lvl6pPr marL="2967685" indent="0">
              <a:buNone/>
              <a:defRPr sz="2100" b="1"/>
            </a:lvl6pPr>
            <a:lvl7pPr marL="3561222" indent="0">
              <a:buNone/>
              <a:defRPr sz="2100" b="1"/>
            </a:lvl7pPr>
            <a:lvl8pPr marL="4154759" indent="0">
              <a:buNone/>
              <a:defRPr sz="2100" b="1"/>
            </a:lvl8pPr>
            <a:lvl9pPr marL="474829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042" y="2820289"/>
            <a:ext cx="5249439" cy="512386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5309" y="1990672"/>
            <a:ext cx="5251501" cy="82961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3537" indent="0">
              <a:buNone/>
              <a:defRPr sz="2600" b="1"/>
            </a:lvl2pPr>
            <a:lvl3pPr marL="1187074" indent="0">
              <a:buNone/>
              <a:defRPr sz="2300" b="1"/>
            </a:lvl3pPr>
            <a:lvl4pPr marL="1780611" indent="0">
              <a:buNone/>
              <a:defRPr sz="2100" b="1"/>
            </a:lvl4pPr>
            <a:lvl5pPr marL="2374148" indent="0">
              <a:buNone/>
              <a:defRPr sz="2100" b="1"/>
            </a:lvl5pPr>
            <a:lvl6pPr marL="2967685" indent="0">
              <a:buNone/>
              <a:defRPr sz="2100" b="1"/>
            </a:lvl6pPr>
            <a:lvl7pPr marL="3561222" indent="0">
              <a:buNone/>
              <a:defRPr sz="2100" b="1"/>
            </a:lvl7pPr>
            <a:lvl8pPr marL="4154759" indent="0">
              <a:buNone/>
              <a:defRPr sz="2100" b="1"/>
            </a:lvl8pPr>
            <a:lvl9pPr marL="474829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5309" y="2820289"/>
            <a:ext cx="5251501" cy="512386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EBE7-32A2-4102-A87C-D60C395F7DC9}" type="datetime1">
              <a:rPr lang="en-US" smtClean="0"/>
              <a:pPr/>
              <a:t>08-May-14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29A-481F-4545-B907-5CB4D19BE0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9F22-E565-464E-A9BD-24F922E8CB48}" type="datetime1">
              <a:rPr lang="en-US" smtClean="0"/>
              <a:pPr/>
              <a:t>08-May-14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29A-481F-4545-B907-5CB4D19BE0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0E97-1EC1-4855-BE4F-F7CA52F0128F}" type="datetime1">
              <a:rPr lang="en-US" smtClean="0"/>
              <a:pPr/>
              <a:t>08-May-14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29A-481F-4545-B907-5CB4D19BE0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44" y="354080"/>
            <a:ext cx="3908718" cy="1506899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082" y="354084"/>
            <a:ext cx="6641725" cy="7590078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044" y="1860983"/>
            <a:ext cx="3908718" cy="6083179"/>
          </a:xfrm>
        </p:spPr>
        <p:txBody>
          <a:bodyPr/>
          <a:lstStyle>
            <a:lvl1pPr marL="0" indent="0">
              <a:buNone/>
              <a:defRPr sz="1800"/>
            </a:lvl1pPr>
            <a:lvl2pPr marL="593537" indent="0">
              <a:buNone/>
              <a:defRPr sz="1600"/>
            </a:lvl2pPr>
            <a:lvl3pPr marL="1187074" indent="0">
              <a:buNone/>
              <a:defRPr sz="1300"/>
            </a:lvl3pPr>
            <a:lvl4pPr marL="1780611" indent="0">
              <a:buNone/>
              <a:defRPr sz="1200"/>
            </a:lvl4pPr>
            <a:lvl5pPr marL="2374148" indent="0">
              <a:buNone/>
              <a:defRPr sz="1200"/>
            </a:lvl5pPr>
            <a:lvl6pPr marL="2967685" indent="0">
              <a:buNone/>
              <a:defRPr sz="1200"/>
            </a:lvl6pPr>
            <a:lvl7pPr marL="3561222" indent="0">
              <a:buNone/>
              <a:defRPr sz="1200"/>
            </a:lvl7pPr>
            <a:lvl8pPr marL="4154759" indent="0">
              <a:buNone/>
              <a:defRPr sz="1200"/>
            </a:lvl8pPr>
            <a:lvl9pPr marL="474829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5AB9-A657-4984-A16F-B2E6EFE7E06E}" type="datetime1">
              <a:rPr lang="en-US" smtClean="0"/>
              <a:pPr/>
              <a:t>08-May-14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29A-481F-4545-B907-5CB4D19BE0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731" y="6225222"/>
            <a:ext cx="7128510" cy="73492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8731" y="794622"/>
            <a:ext cx="7128510" cy="5335905"/>
          </a:xfrm>
        </p:spPr>
        <p:txBody>
          <a:bodyPr/>
          <a:lstStyle>
            <a:lvl1pPr marL="0" indent="0">
              <a:buNone/>
              <a:defRPr sz="4200"/>
            </a:lvl1pPr>
            <a:lvl2pPr marL="593537" indent="0">
              <a:buNone/>
              <a:defRPr sz="3600"/>
            </a:lvl2pPr>
            <a:lvl3pPr marL="1187074" indent="0">
              <a:buNone/>
              <a:defRPr sz="3100"/>
            </a:lvl3pPr>
            <a:lvl4pPr marL="1780611" indent="0">
              <a:buNone/>
              <a:defRPr sz="2600"/>
            </a:lvl4pPr>
            <a:lvl5pPr marL="2374148" indent="0">
              <a:buNone/>
              <a:defRPr sz="2600"/>
            </a:lvl5pPr>
            <a:lvl6pPr marL="2967685" indent="0">
              <a:buNone/>
              <a:defRPr sz="2600"/>
            </a:lvl6pPr>
            <a:lvl7pPr marL="3561222" indent="0">
              <a:buNone/>
              <a:defRPr sz="2600"/>
            </a:lvl7pPr>
            <a:lvl8pPr marL="4154759" indent="0">
              <a:buNone/>
              <a:defRPr sz="2600"/>
            </a:lvl8pPr>
            <a:lvl9pPr marL="4748296" indent="0">
              <a:buNone/>
              <a:defRPr sz="26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8731" y="6960145"/>
            <a:ext cx="7128510" cy="1043712"/>
          </a:xfrm>
        </p:spPr>
        <p:txBody>
          <a:bodyPr/>
          <a:lstStyle>
            <a:lvl1pPr marL="0" indent="0">
              <a:buNone/>
              <a:defRPr sz="1800"/>
            </a:lvl1pPr>
            <a:lvl2pPr marL="593537" indent="0">
              <a:buNone/>
              <a:defRPr sz="1600"/>
            </a:lvl2pPr>
            <a:lvl3pPr marL="1187074" indent="0">
              <a:buNone/>
              <a:defRPr sz="1300"/>
            </a:lvl3pPr>
            <a:lvl4pPr marL="1780611" indent="0">
              <a:buNone/>
              <a:defRPr sz="1200"/>
            </a:lvl4pPr>
            <a:lvl5pPr marL="2374148" indent="0">
              <a:buNone/>
              <a:defRPr sz="1200"/>
            </a:lvl5pPr>
            <a:lvl6pPr marL="2967685" indent="0">
              <a:buNone/>
              <a:defRPr sz="1200"/>
            </a:lvl6pPr>
            <a:lvl7pPr marL="3561222" indent="0">
              <a:buNone/>
              <a:defRPr sz="1200"/>
            </a:lvl7pPr>
            <a:lvl8pPr marL="4154759" indent="0">
              <a:buNone/>
              <a:defRPr sz="1200"/>
            </a:lvl8pPr>
            <a:lvl9pPr marL="474829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5DE5-FA0D-4D3D-8CDB-567ABE6AC7AC}" type="datetime1">
              <a:rPr lang="en-US" smtClean="0"/>
              <a:pPr/>
              <a:t>08-May-14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29A-481F-4545-B907-5CB4D19BE0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43" y="356139"/>
            <a:ext cx="10692765" cy="1482196"/>
          </a:xfrm>
          <a:prstGeom prst="rect">
            <a:avLst/>
          </a:prstGeom>
        </p:spPr>
        <p:txBody>
          <a:bodyPr vert="horz" lIns="118707" tIns="59354" rIns="118707" bIns="5935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43" y="2075078"/>
            <a:ext cx="10692765" cy="5869084"/>
          </a:xfrm>
          <a:prstGeom prst="rect">
            <a:avLst/>
          </a:prstGeom>
        </p:spPr>
        <p:txBody>
          <a:bodyPr vert="horz" lIns="118707" tIns="59354" rIns="118707" bIns="593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43" y="8242659"/>
            <a:ext cx="2772198" cy="473479"/>
          </a:xfrm>
          <a:prstGeom prst="rect">
            <a:avLst/>
          </a:prstGeom>
        </p:spPr>
        <p:txBody>
          <a:bodyPr vert="horz" lIns="118707" tIns="59354" rIns="118707" bIns="5935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44575-EEDF-46B5-A8F1-6EA3F88DF3E1}" type="datetime1">
              <a:rPr lang="en-US" smtClean="0"/>
              <a:pPr/>
              <a:t>08-May-14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9291" y="8242659"/>
            <a:ext cx="3762269" cy="473479"/>
          </a:xfrm>
          <a:prstGeom prst="rect">
            <a:avLst/>
          </a:prstGeom>
        </p:spPr>
        <p:txBody>
          <a:bodyPr vert="horz" lIns="118707" tIns="59354" rIns="118707" bIns="59354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4609" y="8242659"/>
            <a:ext cx="2772198" cy="473479"/>
          </a:xfrm>
          <a:prstGeom prst="rect">
            <a:avLst/>
          </a:prstGeom>
        </p:spPr>
        <p:txBody>
          <a:bodyPr vert="horz" lIns="118707" tIns="59354" rIns="118707" bIns="59354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8D29A-481F-4545-B907-5CB4D19BE009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187074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5153" indent="-445153" algn="l" defTabSz="1187074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64498" indent="-370961" algn="l" defTabSz="1187074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83843" indent="-296769" algn="l" defTabSz="1187074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77380" indent="-296769" algn="l" defTabSz="1187074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70917" indent="-296769" algn="l" defTabSz="1187074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4454" indent="-296769" algn="l" defTabSz="118707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57991" indent="-296769" algn="l" defTabSz="118707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51528" indent="-296769" algn="l" defTabSz="118707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45065" indent="-296769" algn="l" defTabSz="118707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07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93537" algn="l" defTabSz="118707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87074" algn="l" defTabSz="118707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80611" algn="l" defTabSz="118707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4148" algn="l" defTabSz="118707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67685" algn="l" defTabSz="118707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61222" algn="l" defTabSz="118707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54759" algn="l" defTabSz="118707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48296" algn="l" defTabSz="118707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38" y="2593830"/>
            <a:ext cx="11138375" cy="3890791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b="1" dirty="0" smtClean="0"/>
              <a:t>Building </a:t>
            </a:r>
            <a:r>
              <a:rPr lang="en-AU" b="1" dirty="0"/>
              <a:t>E</a:t>
            </a:r>
            <a:r>
              <a:rPr lang="en-AU" b="1" dirty="0" smtClean="0"/>
              <a:t>ffective Relationships for </a:t>
            </a:r>
            <a:r>
              <a:rPr lang="en-AU" b="1" dirty="0"/>
              <a:t>I</a:t>
            </a:r>
            <a:r>
              <a:rPr lang="en-AU" b="1" dirty="0" smtClean="0"/>
              <a:t>mproved </a:t>
            </a:r>
            <a:r>
              <a:rPr lang="en-AU" b="1" dirty="0"/>
              <a:t>S</a:t>
            </a:r>
            <a:r>
              <a:rPr lang="en-AU" b="1" dirty="0" smtClean="0"/>
              <a:t>ervice Delivery</a:t>
            </a:r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sz="4000" dirty="0" smtClean="0"/>
              <a:t/>
            </a:r>
            <a:br>
              <a:rPr lang="en-AU" sz="4000" dirty="0" smtClean="0"/>
            </a:br>
            <a:r>
              <a:rPr lang="en-AU" sz="4000" dirty="0" smtClean="0"/>
              <a:t/>
            </a:r>
            <a:br>
              <a:rPr lang="en-AU" sz="4000" dirty="0" smtClean="0"/>
            </a:br>
            <a:r>
              <a:rPr lang="en-AU" sz="4000" dirty="0" smtClean="0"/>
              <a:t>Dr Ernest Surrur</a:t>
            </a:r>
            <a:br>
              <a:rPr lang="en-AU" sz="4000" dirty="0" smtClean="0"/>
            </a:br>
            <a:r>
              <a:rPr lang="en-AU" sz="4000" dirty="0" smtClean="0"/>
              <a:t>Secretary to the Cabinet and Head of the Civil Service</a:t>
            </a:r>
            <a:br>
              <a:rPr lang="en-AU" sz="4000" dirty="0" smtClean="0"/>
            </a:br>
            <a:endParaRPr lang="en-AU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620475"/>
            <a:ext cx="11880850" cy="2272700"/>
          </a:xfrm>
        </p:spPr>
        <p:txBody>
          <a:bodyPr>
            <a:normAutofit/>
          </a:bodyPr>
          <a:lstStyle/>
          <a:p>
            <a:endParaRPr lang="en-AU" sz="3600" dirty="0" smtClean="0"/>
          </a:p>
          <a:p>
            <a:endParaRPr lang="en-AU" sz="3600" dirty="0" smtClean="0"/>
          </a:p>
          <a:p>
            <a:r>
              <a:rPr lang="en-AU" sz="3600" dirty="0" smtClean="0"/>
              <a:t>May 2014</a:t>
            </a:r>
            <a:endParaRPr lang="en-AU" sz="3600" dirty="0"/>
          </a:p>
        </p:txBody>
      </p:sp>
      <p:pic>
        <p:nvPicPr>
          <p:cNvPr id="4" name="Picture 3" descr="slcr_4co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3081" y="644875"/>
            <a:ext cx="1807476" cy="148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29A-481F-4545-B907-5CB4D19BE009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Recommendation 3 (Cont)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575" y="2075077"/>
            <a:ext cx="10692765" cy="6300599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Proposed new Cabinet procedures will strengthen this partnership, for example:</a:t>
            </a:r>
          </a:p>
          <a:p>
            <a:pPr lvl="1"/>
            <a:r>
              <a:rPr lang="en-AU" dirty="0" smtClean="0"/>
              <a:t>requiring memos to have a draft implementation plan attached, setting out steps that have to be taken with milestones</a:t>
            </a:r>
          </a:p>
          <a:p>
            <a:pPr lvl="1"/>
            <a:r>
              <a:rPr lang="en-AU" dirty="0" smtClean="0"/>
              <a:t>e</a:t>
            </a:r>
            <a:r>
              <a:rPr lang="en-AU" smtClean="0"/>
              <a:t>stablishing  </a:t>
            </a:r>
            <a:r>
              <a:rPr lang="en-AU" dirty="0" smtClean="0"/>
              <a:t>Cabinet Standing Committees to consider memos before Cabinet, with sector Ministers, Deputy Ministers, PSs and Professional Heads all involved</a:t>
            </a:r>
          </a:p>
          <a:p>
            <a:pPr lvl="1"/>
            <a:r>
              <a:rPr lang="en-AU" dirty="0" smtClean="0"/>
              <a:t>more dialogue and consultations on policies among Ministers before  Cabinet meetings</a:t>
            </a:r>
          </a:p>
          <a:p>
            <a:pPr lvl="1"/>
            <a:r>
              <a:rPr lang="en-AU" dirty="0" smtClean="0"/>
              <a:t>more support from the Cabinet Secretariat to ministries to prepare memos and implementation plans for Cabinet.</a:t>
            </a:r>
          </a:p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29A-481F-4545-B907-5CB4D19BE009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Recommendation 4:</a:t>
            </a:r>
            <a:br>
              <a:rPr lang="en-AU" dirty="0" smtClean="0"/>
            </a:br>
            <a:r>
              <a:rPr lang="en-AU" dirty="0" smtClean="0"/>
              <a:t>Stop talking and start working together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043" y="2075077"/>
            <a:ext cx="10692765" cy="6818097"/>
          </a:xfrm>
        </p:spPr>
        <p:txBody>
          <a:bodyPr>
            <a:normAutofit fontScale="77500" lnSpcReduction="20000"/>
          </a:bodyPr>
          <a:lstStyle/>
          <a:p>
            <a:r>
              <a:rPr lang="en-AU" dirty="0" smtClean="0"/>
              <a:t>Forums like this are important for us to understand why we need to build the relationships</a:t>
            </a:r>
          </a:p>
          <a:p>
            <a:pPr lvl="1"/>
            <a:r>
              <a:rPr lang="en-AU" dirty="0" smtClean="0"/>
              <a:t>and to get some ideas from other places</a:t>
            </a:r>
          </a:p>
          <a:p>
            <a:r>
              <a:rPr lang="en-AU" dirty="0" smtClean="0"/>
              <a:t>But international experience highlights that building effective working relationships requires more than PowerPoint slides and discussion</a:t>
            </a:r>
          </a:p>
          <a:p>
            <a:r>
              <a:rPr lang="en-AU" dirty="0" smtClean="0"/>
              <a:t>We need processes and procedures to guide us</a:t>
            </a:r>
          </a:p>
          <a:p>
            <a:pPr lvl="1"/>
            <a:r>
              <a:rPr lang="en-AU" dirty="0" smtClean="0"/>
              <a:t>such as the proposed new procedures for Cabinet and guidelines</a:t>
            </a:r>
          </a:p>
          <a:p>
            <a:r>
              <a:rPr lang="en-AU" dirty="0" smtClean="0"/>
              <a:t>We also need to work on relationships more directly</a:t>
            </a:r>
          </a:p>
          <a:p>
            <a:r>
              <a:rPr lang="en-AU" dirty="0" smtClean="0"/>
              <a:t>H.E. has already agreed that the Chief of Staff and I should plan a major retreat this year to address this issue</a:t>
            </a:r>
          </a:p>
          <a:p>
            <a:pPr lvl="1"/>
            <a:r>
              <a:rPr lang="en-AU" dirty="0" smtClean="0"/>
              <a:t>the retreat will have much less talk and more action – especially team building exercises and planning exercises  </a:t>
            </a:r>
          </a:p>
          <a:p>
            <a:pPr lvl="1"/>
            <a:r>
              <a:rPr lang="en-AU" dirty="0" smtClean="0"/>
              <a:t>to be supported by DFID and we hope the Commonwealth will maintain its commitment.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29A-481F-4545-B907-5CB4D19BE009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pPr algn="ctr">
              <a:buNone/>
            </a:pPr>
            <a:r>
              <a:rPr lang="en-AU" dirty="0" smtClean="0"/>
              <a:t>Thank you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29A-481F-4545-B907-5CB4D19BE009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575" y="106871"/>
            <a:ext cx="10692765" cy="1482196"/>
          </a:xfrm>
        </p:spPr>
        <p:txBody>
          <a:bodyPr>
            <a:normAutofit/>
          </a:bodyPr>
          <a:lstStyle/>
          <a:p>
            <a:r>
              <a:rPr lang="en-AU" dirty="0" smtClean="0"/>
              <a:t>We have a problem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042" y="1517629"/>
            <a:ext cx="10915570" cy="7375545"/>
          </a:xfrm>
        </p:spPr>
        <p:txBody>
          <a:bodyPr>
            <a:normAutofit/>
          </a:bodyPr>
          <a:lstStyle/>
          <a:p>
            <a:pPr>
              <a:spcBef>
                <a:spcPts val="779"/>
              </a:spcBef>
            </a:pPr>
            <a:r>
              <a:rPr lang="en-AU" sz="3600" dirty="0" smtClean="0"/>
              <a:t>Both Ministers and Civil Servants recognise that the relationship between political and administrative leaders is not working well enough</a:t>
            </a:r>
          </a:p>
          <a:p>
            <a:pPr>
              <a:spcBef>
                <a:spcPts val="779"/>
              </a:spcBef>
            </a:pPr>
            <a:r>
              <a:rPr lang="en-AU" sz="3600" dirty="0" smtClean="0"/>
              <a:t>One Minister has described it as ‘dysfunctional’</a:t>
            </a:r>
          </a:p>
          <a:p>
            <a:pPr>
              <a:spcBef>
                <a:spcPts val="779"/>
              </a:spcBef>
            </a:pPr>
            <a:endParaRPr lang="en-AU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29A-481F-4545-B907-5CB4D19BE009}" type="slidenum">
              <a:rPr lang="en-AU" smtClean="0"/>
              <a:pPr/>
              <a:t>2</a:t>
            </a:fld>
            <a:endParaRPr lang="en-AU"/>
          </a:p>
        </p:txBody>
      </p:sp>
      <p:graphicFrame>
        <p:nvGraphicFramePr>
          <p:cNvPr id="5" name="Chart 4"/>
          <p:cNvGraphicFramePr/>
          <p:nvPr/>
        </p:nvGraphicFramePr>
        <p:xfrm>
          <a:off x="4725979" y="3875083"/>
          <a:ext cx="6619375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4013" y="4017959"/>
            <a:ext cx="43577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5153" indent="-445153">
              <a:spcBef>
                <a:spcPts val="779"/>
              </a:spcBef>
              <a:buFont typeface="Arial" pitchFamily="34" charset="0"/>
              <a:buChar char="•"/>
            </a:pPr>
            <a:r>
              <a:rPr lang="en-AU" sz="3600" dirty="0" smtClean="0"/>
              <a:t>Others have referred to it as a ‘divide’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6110" y="8244742"/>
            <a:ext cx="5876321" cy="366089"/>
          </a:xfrm>
          <a:prstGeom prst="rect">
            <a:avLst/>
          </a:prstGeom>
          <a:noFill/>
        </p:spPr>
        <p:txBody>
          <a:bodyPr wrap="square" lIns="118707" tIns="59354" rIns="118707" bIns="59354" rtlCol="0">
            <a:spAutoFit/>
          </a:bodyPr>
          <a:lstStyle/>
          <a:p>
            <a:r>
              <a:rPr lang="en-AU" sz="1600" dirty="0" smtClean="0"/>
              <a:t>Source: 2012 Cabinet Oversight and Monitoring Unit Report</a:t>
            </a:r>
            <a:endParaRPr lang="en-A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54013" y="5853039"/>
            <a:ext cx="43577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5153" indent="-445153">
              <a:spcBef>
                <a:spcPts val="779"/>
              </a:spcBef>
              <a:buFont typeface="Arial" pitchFamily="34" charset="0"/>
              <a:buChar char="•"/>
            </a:pPr>
            <a:r>
              <a:rPr lang="en-AU" sz="3600" dirty="0" smtClean="0"/>
              <a:t>One symptom is that many Cabinet Decisions are not implemented.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5" grpId="0">
        <p:bldAsOne/>
      </p:bldGraphic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We have been talking about it for years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043" y="2075077"/>
            <a:ext cx="10692765" cy="6300599"/>
          </a:xfrm>
        </p:spPr>
        <p:txBody>
          <a:bodyPr>
            <a:normAutofit fontScale="85000" lnSpcReduction="10000"/>
          </a:bodyPr>
          <a:lstStyle/>
          <a:p>
            <a:r>
              <a:rPr lang="en-AU" dirty="0" smtClean="0"/>
              <a:t>For example, at the previous Commonwealth-funded forum in 2010, H.E. emphasised that: </a:t>
            </a:r>
          </a:p>
          <a:p>
            <a:pPr lvl="1">
              <a:buNone/>
            </a:pPr>
            <a:r>
              <a:rPr lang="en-AU" dirty="0" smtClean="0"/>
              <a:t>    “Our political leadership and administrative support should be complementary.  Without the political leadership, the work of civil servants would be severely constrained.......  Without the support of a competent civil service, political leaders would not be able to effectively translate the aspirations of the people into policies.......”</a:t>
            </a:r>
          </a:p>
          <a:p>
            <a:pPr lvl="1">
              <a:buNone/>
            </a:pPr>
            <a:r>
              <a:rPr lang="en-AU" dirty="0" smtClean="0"/>
              <a:t>    “</a:t>
            </a:r>
            <a:r>
              <a:rPr lang="en-AU" b="1" dirty="0" smtClean="0"/>
              <a:t>I will not allow relationship challenges between ministers and senior civil servants to slow down my commitment to transform this country</a:t>
            </a:r>
            <a:r>
              <a:rPr lang="en-AU" dirty="0" smtClean="0"/>
              <a:t>.”</a:t>
            </a:r>
          </a:p>
          <a:p>
            <a:r>
              <a:rPr lang="en-AU" dirty="0" smtClean="0"/>
              <a:t>Yet we are back here, still talking about the problem</a:t>
            </a:r>
          </a:p>
          <a:p>
            <a:pPr lvl="1"/>
            <a:r>
              <a:rPr lang="en-AU" dirty="0" smtClean="0"/>
              <a:t>There has been some improvement, but not enough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29A-481F-4545-B907-5CB4D19BE009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 smtClean="0"/>
          </a:p>
          <a:p>
            <a:pPr>
              <a:buNone/>
            </a:pPr>
            <a:r>
              <a:rPr lang="en-AU" dirty="0" smtClean="0"/>
              <a:t>    Four recommendations to improve Political and Administrative working relationships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29A-481F-4545-B907-5CB4D19BE009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Recommendation 1: </a:t>
            </a:r>
            <a:br>
              <a:rPr lang="en-AU" dirty="0" smtClean="0"/>
            </a:br>
            <a:r>
              <a:rPr lang="en-AU" dirty="0" smtClean="0"/>
              <a:t>Clarify roles and appropriate behaviours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More than just job descriptions and contracts</a:t>
            </a:r>
          </a:p>
          <a:p>
            <a:r>
              <a:rPr lang="en-AU" dirty="0" smtClean="0"/>
              <a:t>Ministers need to fully understand and appreciate the responsibilities and constraints on civil servants</a:t>
            </a:r>
          </a:p>
          <a:p>
            <a:pPr lvl="1"/>
            <a:r>
              <a:rPr lang="en-AU" dirty="0" smtClean="0"/>
              <a:t>especially in financial and HR management </a:t>
            </a:r>
          </a:p>
          <a:p>
            <a:r>
              <a:rPr lang="en-AU" dirty="0" smtClean="0"/>
              <a:t>Senior civil servants need clearer procedures and certain competencies in working with Ministers</a:t>
            </a:r>
          </a:p>
          <a:p>
            <a:pPr lvl="1"/>
            <a:r>
              <a:rPr lang="en-AU" dirty="0" smtClean="0"/>
              <a:t>clearer reporting lines are needed</a:t>
            </a:r>
          </a:p>
          <a:p>
            <a:pPr lvl="1"/>
            <a:r>
              <a:rPr lang="en-AU" dirty="0" smtClean="0"/>
              <a:t>including between Permanent Secretaries and Professional Heads </a:t>
            </a:r>
          </a:p>
          <a:p>
            <a:r>
              <a:rPr lang="en-AU" dirty="0" smtClean="0"/>
              <a:t>Deputy Ministers, in particular, need clearer tasking and support from Ministers and Permanent Secretaries to enable them to perform.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29A-481F-4545-B907-5CB4D19BE009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Recommendation 1 (cont)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043" y="1517629"/>
            <a:ext cx="11286807" cy="8715436"/>
          </a:xfrm>
        </p:spPr>
        <p:txBody>
          <a:bodyPr>
            <a:normAutofit fontScale="40000" lnSpcReduction="20000"/>
          </a:bodyPr>
          <a:lstStyle/>
          <a:p>
            <a:pPr marL="701493" indent="-701493">
              <a:buFont typeface="Arial" pitchFamily="34" charset="0"/>
              <a:buNone/>
            </a:pPr>
            <a:r>
              <a:rPr lang="en-US" sz="9000" b="1" dirty="0" smtClean="0"/>
              <a:t>Ministers can:</a:t>
            </a:r>
          </a:p>
          <a:p>
            <a:pPr marL="701493" indent="-701493"/>
            <a:r>
              <a:rPr lang="en-US" sz="8000" dirty="0" smtClean="0"/>
              <a:t>Seek and listen to civil service advice, especially on implementation</a:t>
            </a:r>
          </a:p>
          <a:p>
            <a:pPr marL="701493" indent="-701493"/>
            <a:r>
              <a:rPr lang="en-US" sz="8000" dirty="0" smtClean="0"/>
              <a:t>Negotiate delivery plans – not just issue instructions</a:t>
            </a:r>
          </a:p>
          <a:p>
            <a:pPr marL="701493" indent="-701493"/>
            <a:r>
              <a:rPr lang="en-US" sz="8000" dirty="0" smtClean="0"/>
              <a:t>Establish an effective executive team to run the Ministry</a:t>
            </a:r>
          </a:p>
          <a:p>
            <a:pPr marL="701493" indent="-701493"/>
            <a:endParaRPr lang="en-US" sz="8000" dirty="0" smtClean="0"/>
          </a:p>
          <a:p>
            <a:pPr marL="701493" indent="-701493">
              <a:buFont typeface="Arial" pitchFamily="34" charset="0"/>
              <a:buNone/>
            </a:pPr>
            <a:r>
              <a:rPr lang="en-US" sz="9000" b="1" dirty="0" smtClean="0"/>
              <a:t>Permanent Secretaries and Professional Heads can:</a:t>
            </a:r>
          </a:p>
          <a:p>
            <a:pPr marL="701493" indent="-701493"/>
            <a:r>
              <a:rPr lang="en-US" sz="8000" dirty="0" smtClean="0"/>
              <a:t>Focus on what can be done, not what can’t</a:t>
            </a:r>
          </a:p>
          <a:p>
            <a:pPr lvl="1"/>
            <a:r>
              <a:rPr lang="en-US" sz="6700" dirty="0" smtClean="0"/>
              <a:t>play active role in policy development and especially delivery</a:t>
            </a:r>
          </a:p>
          <a:p>
            <a:pPr marL="701493" indent="-701493"/>
            <a:r>
              <a:rPr lang="en-US" sz="8000" dirty="0" smtClean="0"/>
              <a:t>Avoid playing politics behind the Minister’s back</a:t>
            </a:r>
          </a:p>
          <a:p>
            <a:pPr lvl="1"/>
            <a:r>
              <a:rPr lang="en-US" sz="6700" dirty="0" smtClean="0"/>
              <a:t>support Minister’s political agenda in private </a:t>
            </a:r>
          </a:p>
          <a:p>
            <a:pPr lvl="1"/>
            <a:r>
              <a:rPr lang="en-US" sz="6700" dirty="0" smtClean="0"/>
              <a:t>publicly explain policies &amp; implementation</a:t>
            </a:r>
          </a:p>
          <a:p>
            <a:pPr marL="701493" indent="-701493"/>
            <a:r>
              <a:rPr lang="en-US" sz="8000" dirty="0" smtClean="0"/>
              <a:t>Proactively build trust</a:t>
            </a:r>
          </a:p>
          <a:p>
            <a:pPr lvl="1"/>
            <a:r>
              <a:rPr lang="en-US" sz="6700" dirty="0" smtClean="0"/>
              <a:t>negotiate with Minister to provide honest confidential advice</a:t>
            </a:r>
          </a:p>
          <a:p>
            <a:pPr lvl="1"/>
            <a:r>
              <a:rPr lang="en-US" sz="6700" dirty="0" smtClean="0"/>
              <a:t>resist temptation to </a:t>
            </a:r>
            <a:r>
              <a:rPr lang="en-US" sz="6700" dirty="0" err="1" smtClean="0"/>
              <a:t>criticise</a:t>
            </a:r>
            <a:r>
              <a:rPr lang="en-US" sz="6700" dirty="0" smtClean="0"/>
              <a:t> Minister’s predecessor.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29A-481F-4545-B907-5CB4D19BE009}" type="slidenum">
              <a:rPr lang="en-AU" smtClean="0"/>
              <a:pPr/>
              <a:t>6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Recommendation 2: </a:t>
            </a:r>
            <a:br>
              <a:rPr lang="en-AU" dirty="0" smtClean="0"/>
            </a:br>
            <a:r>
              <a:rPr lang="en-AU" dirty="0" smtClean="0"/>
              <a:t>Shared accountability for performance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043" y="2075077"/>
            <a:ext cx="10692765" cy="6372037"/>
          </a:xfrm>
        </p:spPr>
        <p:txBody>
          <a:bodyPr>
            <a:normAutofit fontScale="85000" lnSpcReduction="20000"/>
          </a:bodyPr>
          <a:lstStyle/>
          <a:p>
            <a:r>
              <a:rPr lang="en-AU" dirty="0" smtClean="0"/>
              <a:t>We are beginning to establish a performance culture across government, </a:t>
            </a:r>
            <a:r>
              <a:rPr lang="en-AU" dirty="0" err="1" smtClean="0"/>
              <a:t>eg</a:t>
            </a:r>
            <a:r>
              <a:rPr lang="en-AU" dirty="0" smtClean="0"/>
              <a:t>:</a:t>
            </a:r>
          </a:p>
          <a:p>
            <a:pPr lvl="1"/>
            <a:r>
              <a:rPr lang="en-AU" dirty="0" smtClean="0"/>
              <a:t>performance contracts for Ministers and the important role of the Performance Management and Service Delivery Unit</a:t>
            </a:r>
          </a:p>
          <a:p>
            <a:pPr lvl="1"/>
            <a:r>
              <a:rPr lang="en-AU" dirty="0" smtClean="0"/>
              <a:t>regular performance assessment of PSs and Professional Heads and bringing them together through the Performance Improvement Committee</a:t>
            </a:r>
          </a:p>
          <a:p>
            <a:r>
              <a:rPr lang="en-AU" dirty="0" smtClean="0"/>
              <a:t>But it is not just a matter of strengthening individual accountability</a:t>
            </a:r>
          </a:p>
          <a:p>
            <a:pPr lvl="1"/>
            <a:r>
              <a:rPr lang="en-AU" dirty="0" smtClean="0"/>
              <a:t>in 2010 H.E. emphasised the need to work together</a:t>
            </a:r>
          </a:p>
          <a:p>
            <a:pPr lvl="1"/>
            <a:r>
              <a:rPr lang="en-AU" dirty="0" smtClean="0"/>
              <a:t>performance contracts must highlight </a:t>
            </a:r>
            <a:r>
              <a:rPr lang="en-AU" b="1" dirty="0" smtClean="0"/>
              <a:t>shared responsibility</a:t>
            </a:r>
          </a:p>
          <a:p>
            <a:pPr lvl="1"/>
            <a:r>
              <a:rPr lang="en-AU" b="1" dirty="0" smtClean="0"/>
              <a:t>stop the ‘blame game’</a:t>
            </a:r>
            <a:r>
              <a:rPr lang="en-AU" dirty="0" smtClean="0"/>
              <a:t> – if a ministry does not deliver, both political leaders and civil servants are responsible</a:t>
            </a:r>
            <a:endParaRPr lang="en-A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29A-481F-4545-B907-5CB4D19BE009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699" y="356139"/>
            <a:ext cx="11061422" cy="1482196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Recommendation 3:</a:t>
            </a:r>
            <a:br>
              <a:rPr lang="en-AU" dirty="0" smtClean="0"/>
            </a:br>
            <a:r>
              <a:rPr lang="en-AU" dirty="0" smtClean="0"/>
              <a:t>Better links between policy and implementation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043" y="2075078"/>
            <a:ext cx="10692765" cy="2657261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Many policy proposals come to Cabinet with little thought about how they can be implemented</a:t>
            </a:r>
          </a:p>
          <a:p>
            <a:pPr lvl="1"/>
            <a:r>
              <a:rPr lang="en-AU" dirty="0" smtClean="0"/>
              <a:t>a review of 45 memos submitted to Cabinet over 5 months last year found most failed to address implementation issues</a:t>
            </a:r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29A-481F-4545-B907-5CB4D19BE009}" type="slidenum">
              <a:rPr lang="en-AU" smtClean="0"/>
              <a:pPr/>
              <a:t>8</a:t>
            </a:fld>
            <a:endParaRPr lang="en-AU"/>
          </a:p>
        </p:txBody>
      </p:sp>
      <p:graphicFrame>
        <p:nvGraphicFramePr>
          <p:cNvPr id="5" name="Chart 4"/>
          <p:cNvGraphicFramePr/>
          <p:nvPr/>
        </p:nvGraphicFramePr>
        <p:xfrm>
          <a:off x="796889" y="4946653"/>
          <a:ext cx="7000924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/>
          <p:nvPr/>
        </p:nvPicPr>
        <p:blipFill>
          <a:blip r:embed="rId3"/>
          <a:srcRect l="74803" t="33300" r="1312" b="14569"/>
          <a:stretch>
            <a:fillRect/>
          </a:stretch>
        </p:blipFill>
        <p:spPr bwMode="auto">
          <a:xfrm>
            <a:off x="8655069" y="5953279"/>
            <a:ext cx="1785950" cy="18573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226441" y="5310337"/>
            <a:ext cx="292895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Legend: </a:t>
            </a:r>
          </a:p>
          <a:p>
            <a:r>
              <a:rPr lang="en-AU" dirty="0" smtClean="0"/>
              <a:t>Included in proposal:*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8369317" y="7882105"/>
            <a:ext cx="3143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* Sample excludes decisions that were ‘not relevant’. </a:t>
            </a:r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5" grpId="0">
        <p:bldAsOne/>
      </p:bldGraphic>
      <p:bldP spid="7" grpId="1"/>
      <p:bldP spid="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43" y="678375"/>
            <a:ext cx="10692765" cy="1482196"/>
          </a:xfrm>
        </p:spPr>
        <p:txBody>
          <a:bodyPr/>
          <a:lstStyle/>
          <a:p>
            <a:r>
              <a:rPr lang="en-AU" dirty="0" smtClean="0"/>
              <a:t>Recommendation 3 (Cont)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043" y="2575144"/>
            <a:ext cx="10692765" cy="5014715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We need effective partnerships between Ministers, Deputy Ministers, Permanent Secretaries and Professional Heads in developing proposals</a:t>
            </a:r>
          </a:p>
          <a:p>
            <a:pPr lvl="1"/>
            <a:r>
              <a:rPr lang="en-AU" dirty="0" smtClean="0"/>
              <a:t>it is clear that often this does not happen</a:t>
            </a:r>
          </a:p>
          <a:p>
            <a:pPr lvl="1"/>
            <a:r>
              <a:rPr lang="en-AU" dirty="0" smtClean="0"/>
              <a:t>Ministers respond to criticism in Cabinet by saying they did not prepare the memo, the PS did</a:t>
            </a:r>
          </a:p>
          <a:p>
            <a:pPr lvl="1"/>
            <a:r>
              <a:rPr lang="en-AU" dirty="0" smtClean="0"/>
              <a:t>PSs often complain they are asked to implement proposals on which they were not consulted.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29A-481F-4545-B907-5CB4D19BE009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1962</TotalTime>
  <Words>828</Words>
  <Application>Microsoft Office PowerPoint</Application>
  <PresentationFormat>Custom</PresentationFormat>
  <Paragraphs>96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Building Effective Relationships for Improved Service Delivery   Dr Ernest Surrur Secretary to the Cabinet and Head of the Civil Service </vt:lpstr>
      <vt:lpstr>We have a problem</vt:lpstr>
      <vt:lpstr>We have been talking about it for years</vt:lpstr>
      <vt:lpstr>PowerPoint Presentation</vt:lpstr>
      <vt:lpstr>Recommendation 1:  Clarify roles and appropriate behaviours</vt:lpstr>
      <vt:lpstr>Recommendation 1 (cont)</vt:lpstr>
      <vt:lpstr>Recommendation 2:  Shared accountability for performance </vt:lpstr>
      <vt:lpstr>Recommendation 3: Better links between policy and implementation</vt:lpstr>
      <vt:lpstr>Recommendation 3 (Cont)</vt:lpstr>
      <vt:lpstr>Recommendation 3 (Cont)</vt:lpstr>
      <vt:lpstr>Recommendation 4: Stop talking and start working together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Cabinet’s Role and Procedures  Ernest S A Surrur Secretary to the Cabinet and Head of the Civil Service</dc:title>
  <dc:creator>Acer</dc:creator>
  <cp:lastModifiedBy>user</cp:lastModifiedBy>
  <cp:revision>77</cp:revision>
  <dcterms:created xsi:type="dcterms:W3CDTF">2013-04-02T15:10:23Z</dcterms:created>
  <dcterms:modified xsi:type="dcterms:W3CDTF">2014-05-08T08:37:33Z</dcterms:modified>
</cp:coreProperties>
</file>